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63" r:id="rId2"/>
    <p:sldId id="257" r:id="rId3"/>
    <p:sldId id="269" r:id="rId4"/>
    <p:sldId id="272" r:id="rId5"/>
    <p:sldId id="258" r:id="rId6"/>
    <p:sldId id="270" r:id="rId7"/>
    <p:sldId id="264" r:id="rId8"/>
    <p:sldId id="271" r:id="rId9"/>
    <p:sldId id="273" r:id="rId10"/>
    <p:sldId id="259" r:id="rId11"/>
    <p:sldId id="265" r:id="rId12"/>
    <p:sldId id="274" r:id="rId13"/>
    <p:sldId id="279" r:id="rId14"/>
    <p:sldId id="260" r:id="rId15"/>
    <p:sldId id="266" r:id="rId16"/>
    <p:sldId id="280" r:id="rId17"/>
    <p:sldId id="281" r:id="rId18"/>
    <p:sldId id="282" r:id="rId19"/>
    <p:sldId id="267" r:id="rId20"/>
    <p:sldId id="261" r:id="rId21"/>
    <p:sldId id="283" r:id="rId22"/>
    <p:sldId id="284" r:id="rId23"/>
    <p:sldId id="285"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2B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25027-8CE5-4EDE-AAED-356A541FEF70}" v="13" dt="2023-08-01T20:05:02.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2498" autoAdjust="0"/>
  </p:normalViewPr>
  <p:slideViewPr>
    <p:cSldViewPr snapToGrid="0" showGuides="1">
      <p:cViewPr varScale="1">
        <p:scale>
          <a:sx n="60" d="100"/>
          <a:sy n="60" d="100"/>
        </p:scale>
        <p:origin x="749" y="38"/>
      </p:cViewPr>
      <p:guideLst>
        <p:guide orient="horz" pos="2160"/>
        <p:guide pos="3840"/>
      </p:guideLst>
    </p:cSldViewPr>
  </p:slideViewPr>
  <p:notesTextViewPr>
    <p:cViewPr>
      <p:scale>
        <a:sx n="1" d="1"/>
        <a:sy n="1" d="1"/>
      </p:scale>
      <p:origin x="0" y="0"/>
    </p:cViewPr>
  </p:notesTextViewPr>
  <p:notesViewPr>
    <p:cSldViewPr snapToGrid="0" showGuides="1">
      <p:cViewPr varScale="1">
        <p:scale>
          <a:sx n="81" d="100"/>
          <a:sy n="81" d="100"/>
        </p:scale>
        <p:origin x="23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alysm\Documents\Consulting\Consulting\Consulting_2023\Success%20Measures%20-%20WFRF\Coatesville\Survey%20Analysis\Coatesville_SurveyAnalysi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ysm\Documents\Consulting\Consulting\Consulting_2023\Success%20Measures%20-%20WFRF\Coatesville\Survey%20Analysis\Coatesville_Survey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38087962962962957"/>
          <c:w val="0.8576548047328566"/>
          <c:h val="0.56819444444444434"/>
        </c:manualLayout>
      </c:layout>
      <c:barChart>
        <c:barDir val="bar"/>
        <c:grouping val="percentStacked"/>
        <c:varyColors val="0"/>
        <c:ser>
          <c:idx val="1"/>
          <c:order val="0"/>
          <c:tx>
            <c:strRef>
              <c:f>Recommend!$K$30</c:f>
              <c:strCache>
                <c:ptCount val="1"/>
                <c:pt idx="0">
                  <c:v>Probably would recommend</c:v>
                </c:pt>
              </c:strCache>
            </c:strRef>
          </c:tx>
          <c:spPr>
            <a:solidFill>
              <a:schemeClr val="accent3">
                <a:lumMod val="60000"/>
                <a:lumOff val="40000"/>
              </a:schemeClr>
            </a:solidFill>
            <a:ln>
              <a:solidFill>
                <a:schemeClr val="bg1"/>
              </a:solidFill>
            </a:ln>
            <a:effectLst/>
          </c:spPr>
          <c:invertIfNegative val="0"/>
          <c:cat>
            <c:numRef>
              <c:f>Recommend!$K$34</c:f>
              <c:numCache>
                <c:formatCode>General</c:formatCode>
                <c:ptCount val="1"/>
              </c:numCache>
            </c:numRef>
          </c:cat>
          <c:val>
            <c:numRef>
              <c:f>Recommend!$L$30</c:f>
              <c:numCache>
                <c:formatCode>0%</c:formatCode>
                <c:ptCount val="1"/>
                <c:pt idx="0">
                  <c:v>-0.36</c:v>
                </c:pt>
              </c:numCache>
            </c:numRef>
          </c:val>
          <c:extLst>
            <c:ext xmlns:c16="http://schemas.microsoft.com/office/drawing/2014/chart" uri="{C3380CC4-5D6E-409C-BE32-E72D297353CC}">
              <c16:uniqueId val="{00000000-2863-4CB4-8DDB-8597D33C4378}"/>
            </c:ext>
          </c:extLst>
        </c:ser>
        <c:ser>
          <c:idx val="0"/>
          <c:order val="1"/>
          <c:tx>
            <c:strRef>
              <c:f>Recommend!$K$31</c:f>
              <c:strCache>
                <c:ptCount val="1"/>
                <c:pt idx="0">
                  <c:v>Definitely would recommend</c:v>
                </c:pt>
              </c:strCache>
            </c:strRef>
          </c:tx>
          <c:spPr>
            <a:solidFill>
              <a:schemeClr val="accent3">
                <a:lumMod val="75000"/>
              </a:schemeClr>
            </a:solidFill>
            <a:ln>
              <a:solidFill>
                <a:schemeClr val="bg1"/>
              </a:solidFill>
            </a:ln>
            <a:effectLst/>
          </c:spPr>
          <c:invertIfNegative val="0"/>
          <c:cat>
            <c:numRef>
              <c:f>Recommend!$K$34</c:f>
              <c:numCache>
                <c:formatCode>General</c:formatCode>
                <c:ptCount val="1"/>
              </c:numCache>
            </c:numRef>
          </c:cat>
          <c:val>
            <c:numRef>
              <c:f>Recommend!$L$31</c:f>
              <c:numCache>
                <c:formatCode>0%</c:formatCode>
                <c:ptCount val="1"/>
                <c:pt idx="0">
                  <c:v>-0.36</c:v>
                </c:pt>
              </c:numCache>
            </c:numRef>
          </c:val>
          <c:extLst>
            <c:ext xmlns:c16="http://schemas.microsoft.com/office/drawing/2014/chart" uri="{C3380CC4-5D6E-409C-BE32-E72D297353CC}">
              <c16:uniqueId val="{00000001-2863-4CB4-8DDB-8597D33C4378}"/>
            </c:ext>
          </c:extLst>
        </c:ser>
        <c:ser>
          <c:idx val="2"/>
          <c:order val="2"/>
          <c:tx>
            <c:strRef>
              <c:f>Recommend!$K$32</c:f>
              <c:strCache>
                <c:ptCount val="1"/>
                <c:pt idx="0">
                  <c:v>Probably would not recommend</c:v>
                </c:pt>
              </c:strCache>
            </c:strRef>
          </c:tx>
          <c:spPr>
            <a:solidFill>
              <a:schemeClr val="accent4">
                <a:lumMod val="60000"/>
                <a:lumOff val="40000"/>
              </a:schemeClr>
            </a:solidFill>
            <a:ln>
              <a:solidFill>
                <a:schemeClr val="bg1"/>
              </a:solidFill>
            </a:ln>
            <a:effectLst/>
          </c:spPr>
          <c:invertIfNegative val="0"/>
          <c:cat>
            <c:numRef>
              <c:f>Recommend!$K$34</c:f>
              <c:numCache>
                <c:formatCode>General</c:formatCode>
                <c:ptCount val="1"/>
              </c:numCache>
            </c:numRef>
          </c:cat>
          <c:val>
            <c:numRef>
              <c:f>Recommend!$L$32</c:f>
              <c:numCache>
                <c:formatCode>0%</c:formatCode>
                <c:ptCount val="1"/>
                <c:pt idx="0">
                  <c:v>0.23555555555555555</c:v>
                </c:pt>
              </c:numCache>
            </c:numRef>
          </c:val>
          <c:extLst>
            <c:ext xmlns:c16="http://schemas.microsoft.com/office/drawing/2014/chart" uri="{C3380CC4-5D6E-409C-BE32-E72D297353CC}">
              <c16:uniqueId val="{00000002-2863-4CB4-8DDB-8597D33C4378}"/>
            </c:ext>
          </c:extLst>
        </c:ser>
        <c:ser>
          <c:idx val="3"/>
          <c:order val="3"/>
          <c:tx>
            <c:strRef>
              <c:f>Recommend!$K$33</c:f>
              <c:strCache>
                <c:ptCount val="1"/>
                <c:pt idx="0">
                  <c:v>Definitely would not recommend</c:v>
                </c:pt>
              </c:strCache>
            </c:strRef>
          </c:tx>
          <c:spPr>
            <a:solidFill>
              <a:schemeClr val="accent4">
                <a:lumMod val="75000"/>
              </a:schemeClr>
            </a:solidFill>
            <a:ln>
              <a:solidFill>
                <a:schemeClr val="bg1"/>
              </a:solidFill>
            </a:ln>
            <a:effectLst/>
          </c:spPr>
          <c:invertIfNegative val="0"/>
          <c:cat>
            <c:numRef>
              <c:f>Recommend!$K$34</c:f>
              <c:numCache>
                <c:formatCode>General</c:formatCode>
                <c:ptCount val="1"/>
              </c:numCache>
            </c:numRef>
          </c:cat>
          <c:val>
            <c:numRef>
              <c:f>Recommend!$L$33</c:f>
              <c:numCache>
                <c:formatCode>0%</c:formatCode>
                <c:ptCount val="1"/>
                <c:pt idx="0">
                  <c:v>4.4444444444444446E-2</c:v>
                </c:pt>
              </c:numCache>
            </c:numRef>
          </c:val>
          <c:extLst>
            <c:ext xmlns:c16="http://schemas.microsoft.com/office/drawing/2014/chart" uri="{C3380CC4-5D6E-409C-BE32-E72D297353CC}">
              <c16:uniqueId val="{00000003-2863-4CB4-8DDB-8597D33C4378}"/>
            </c:ext>
          </c:extLst>
        </c:ser>
        <c:dLbls>
          <c:showLegendKey val="0"/>
          <c:showVal val="0"/>
          <c:showCatName val="0"/>
          <c:showSerName val="0"/>
          <c:showPercent val="0"/>
          <c:showBubbleSize val="0"/>
        </c:dLbls>
        <c:gapWidth val="100"/>
        <c:overlap val="100"/>
        <c:axId val="1036049775"/>
        <c:axId val="1036059375"/>
      </c:barChart>
      <c:catAx>
        <c:axId val="1036049775"/>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6059375"/>
        <c:crosses val="autoZero"/>
        <c:auto val="1"/>
        <c:lblAlgn val="ctr"/>
        <c:lblOffset val="100"/>
        <c:noMultiLvlLbl val="0"/>
      </c:catAx>
      <c:valAx>
        <c:axId val="1036059375"/>
        <c:scaling>
          <c:orientation val="minMax"/>
        </c:scaling>
        <c:delete val="1"/>
        <c:axPos val="b"/>
        <c:numFmt formatCode="0%" sourceLinked="1"/>
        <c:majorTickMark val="none"/>
        <c:minorTickMark val="none"/>
        <c:tickLblPos val="nextTo"/>
        <c:crossAx val="103604977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percentStacked"/>
        <c:varyColors val="0"/>
        <c:ser>
          <c:idx val="0"/>
          <c:order val="0"/>
          <c:tx>
            <c:strRef>
              <c:f>SelfEfficacy!$L$33</c:f>
              <c:strCache>
                <c:ptCount val="1"/>
                <c:pt idx="0">
                  <c:v>Index score of 5-8</c:v>
                </c:pt>
              </c:strCache>
            </c:strRef>
          </c:tx>
          <c:spPr>
            <a:solidFill>
              <a:schemeClr val="accent4">
                <a:shade val="58000"/>
              </a:schemeClr>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SelfEfficacy!$Q$31:$Q$36</c:f>
              <c:strCache>
                <c:ptCount val="6"/>
                <c:pt idx="0">
                  <c:v>2023                                                                           n=55</c:v>
                </c:pt>
                <c:pt idx="1">
                  <c:v>All Respondents                                                           n=55</c:v>
                </c:pt>
                <c:pt idx="2">
                  <c:v>49%</c:v>
                </c:pt>
                <c:pt idx="3">
                  <c:v>22%</c:v>
                </c:pt>
                <c:pt idx="4">
                  <c:v>24%</c:v>
                </c:pt>
                <c:pt idx="5">
                  <c:v>5%</c:v>
                </c:pt>
              </c:strCache>
            </c:strRef>
          </c:cat>
          <c:val>
            <c:numRef>
              <c:f>SelfEfficacy!$Q$33</c:f>
              <c:numCache>
                <c:formatCode>0%</c:formatCode>
                <c:ptCount val="1"/>
                <c:pt idx="0">
                  <c:v>0.49090909090909091</c:v>
                </c:pt>
              </c:numCache>
            </c:numRef>
          </c:val>
          <c:extLst>
            <c:ext xmlns:c16="http://schemas.microsoft.com/office/drawing/2014/chart" uri="{C3380CC4-5D6E-409C-BE32-E72D297353CC}">
              <c16:uniqueId val="{00000000-ED21-43C0-BDC9-6CF982CDAB73}"/>
            </c:ext>
          </c:extLst>
        </c:ser>
        <c:ser>
          <c:idx val="1"/>
          <c:order val="1"/>
          <c:tx>
            <c:strRef>
              <c:f>SelfEfficacy!$L$34</c:f>
              <c:strCache>
                <c:ptCount val="1"/>
                <c:pt idx="0">
                  <c:v>Index score of 3-4</c:v>
                </c:pt>
              </c:strCache>
            </c:strRef>
          </c:tx>
          <c:spPr>
            <a:solidFill>
              <a:schemeClr val="accent4">
                <a:shade val="86000"/>
              </a:schemeClr>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SelfEfficacy!$Q$31:$Q$36</c:f>
              <c:strCache>
                <c:ptCount val="6"/>
                <c:pt idx="0">
                  <c:v>2023                                                                           n=55</c:v>
                </c:pt>
                <c:pt idx="1">
                  <c:v>All Respondents                                                           n=55</c:v>
                </c:pt>
                <c:pt idx="2">
                  <c:v>49%</c:v>
                </c:pt>
                <c:pt idx="3">
                  <c:v>22%</c:v>
                </c:pt>
                <c:pt idx="4">
                  <c:v>24%</c:v>
                </c:pt>
                <c:pt idx="5">
                  <c:v>5%</c:v>
                </c:pt>
              </c:strCache>
            </c:strRef>
          </c:cat>
          <c:val>
            <c:numRef>
              <c:f>SelfEfficacy!$Q$34</c:f>
              <c:numCache>
                <c:formatCode>0%</c:formatCode>
                <c:ptCount val="1"/>
                <c:pt idx="0">
                  <c:v>0.21818181818181817</c:v>
                </c:pt>
              </c:numCache>
            </c:numRef>
          </c:val>
          <c:extLst>
            <c:ext xmlns:c16="http://schemas.microsoft.com/office/drawing/2014/chart" uri="{C3380CC4-5D6E-409C-BE32-E72D297353CC}">
              <c16:uniqueId val="{00000001-ED21-43C0-BDC9-6CF982CDAB73}"/>
            </c:ext>
          </c:extLst>
        </c:ser>
        <c:ser>
          <c:idx val="2"/>
          <c:order val="2"/>
          <c:tx>
            <c:strRef>
              <c:f>SelfEfficacy!$L$35</c:f>
              <c:strCache>
                <c:ptCount val="1"/>
                <c:pt idx="0">
                  <c:v>Index score of 1-2</c:v>
                </c:pt>
              </c:strCache>
            </c:strRef>
          </c:tx>
          <c:spPr>
            <a:solidFill>
              <a:schemeClr val="accent4">
                <a:tint val="86000"/>
              </a:schemeClr>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SelfEfficacy!$Q$31:$Q$36</c:f>
              <c:strCache>
                <c:ptCount val="6"/>
                <c:pt idx="0">
                  <c:v>2023                                                                           n=55</c:v>
                </c:pt>
                <c:pt idx="1">
                  <c:v>All Respondents                                                           n=55</c:v>
                </c:pt>
                <c:pt idx="2">
                  <c:v>49%</c:v>
                </c:pt>
                <c:pt idx="3">
                  <c:v>22%</c:v>
                </c:pt>
                <c:pt idx="4">
                  <c:v>24%</c:v>
                </c:pt>
                <c:pt idx="5">
                  <c:v>5%</c:v>
                </c:pt>
              </c:strCache>
            </c:strRef>
          </c:cat>
          <c:val>
            <c:numRef>
              <c:f>SelfEfficacy!$Q$35</c:f>
              <c:numCache>
                <c:formatCode>0%</c:formatCode>
                <c:ptCount val="1"/>
                <c:pt idx="0">
                  <c:v>0.23636363636363636</c:v>
                </c:pt>
              </c:numCache>
            </c:numRef>
          </c:val>
          <c:extLst>
            <c:ext xmlns:c16="http://schemas.microsoft.com/office/drawing/2014/chart" uri="{C3380CC4-5D6E-409C-BE32-E72D297353CC}">
              <c16:uniqueId val="{00000002-ED21-43C0-BDC9-6CF982CDAB73}"/>
            </c:ext>
          </c:extLst>
        </c:ser>
        <c:ser>
          <c:idx val="3"/>
          <c:order val="3"/>
          <c:tx>
            <c:strRef>
              <c:f>SelfEfficacy!$L$36</c:f>
              <c:strCache>
                <c:ptCount val="1"/>
                <c:pt idx="0">
                  <c:v>Index score of 0</c:v>
                </c:pt>
              </c:strCache>
            </c:strRef>
          </c:tx>
          <c:spPr>
            <a:solidFill>
              <a:schemeClr val="accent4">
                <a:tint val="58000"/>
              </a:schemeClr>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SelfEfficacy!$Q$31:$Q$36</c:f>
              <c:strCache>
                <c:ptCount val="6"/>
                <c:pt idx="0">
                  <c:v>2023                                                                           n=55</c:v>
                </c:pt>
                <c:pt idx="1">
                  <c:v>All Respondents                                                           n=55</c:v>
                </c:pt>
                <c:pt idx="2">
                  <c:v>49%</c:v>
                </c:pt>
                <c:pt idx="3">
                  <c:v>22%</c:v>
                </c:pt>
                <c:pt idx="4">
                  <c:v>24%</c:v>
                </c:pt>
                <c:pt idx="5">
                  <c:v>5%</c:v>
                </c:pt>
              </c:strCache>
            </c:strRef>
          </c:cat>
          <c:val>
            <c:numRef>
              <c:f>SelfEfficacy!$Q$36</c:f>
              <c:numCache>
                <c:formatCode>0%</c:formatCode>
                <c:ptCount val="1"/>
                <c:pt idx="0">
                  <c:v>5.4545454545454543E-2</c:v>
                </c:pt>
              </c:numCache>
            </c:numRef>
          </c:val>
          <c:extLst>
            <c:ext xmlns:c16="http://schemas.microsoft.com/office/drawing/2014/chart" uri="{C3380CC4-5D6E-409C-BE32-E72D297353CC}">
              <c16:uniqueId val="{00000003-ED21-43C0-BDC9-6CF982CDAB73}"/>
            </c:ext>
          </c:extLst>
        </c:ser>
        <c:dLbls>
          <c:showLegendKey val="0"/>
          <c:showVal val="0"/>
          <c:showCatName val="0"/>
          <c:showSerName val="0"/>
          <c:showPercent val="0"/>
          <c:showBubbleSize val="0"/>
        </c:dLbls>
        <c:gapWidth val="150"/>
        <c:overlap val="100"/>
        <c:axId val="204211712"/>
        <c:axId val="204213248"/>
      </c:barChart>
      <c:catAx>
        <c:axId val="20421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04213248"/>
        <c:crosses val="autoZero"/>
        <c:auto val="1"/>
        <c:lblAlgn val="ctr"/>
        <c:lblOffset val="100"/>
        <c:noMultiLvlLbl val="0"/>
      </c:catAx>
      <c:valAx>
        <c:axId val="204213248"/>
        <c:scaling>
          <c:orientation val="minMax"/>
        </c:scaling>
        <c:delete val="1"/>
        <c:axPos val="l"/>
        <c:numFmt formatCode="0%" sourceLinked="1"/>
        <c:majorTickMark val="out"/>
        <c:minorTickMark val="none"/>
        <c:tickLblPos val="nextTo"/>
        <c:crossAx val="204211712"/>
        <c:crosses val="autoZero"/>
        <c:crossBetween val="between"/>
      </c:valAx>
      <c:spPr>
        <a:noFill/>
        <a:ln>
          <a:noFill/>
        </a:ln>
        <a:effectLst/>
      </c:spPr>
    </c:plotArea>
    <c:legend>
      <c:legendPos val="r"/>
      <c:layout>
        <c:manualLayout>
          <c:xMode val="edge"/>
          <c:yMode val="edge"/>
          <c:x val="0.50004343832321529"/>
          <c:y val="0.26200531146624423"/>
          <c:w val="0.47555113054143044"/>
          <c:h val="0.475989377067511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1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5365814260477"/>
          <c:y val="0.21030547934548979"/>
          <c:w val="0.6122924461676641"/>
          <c:h val="0.78942867871040934"/>
        </c:manualLayout>
      </c:layout>
      <c:doughnutChart>
        <c:varyColors val="1"/>
        <c:ser>
          <c:idx val="0"/>
          <c:order val="0"/>
          <c:tx>
            <c:strRef>
              <c:f>Sheet1!$B$1</c:f>
              <c:strCache>
                <c:ptCount val="1"/>
                <c:pt idx="0">
                  <c:v>Sales</c:v>
                </c:pt>
              </c:strCache>
            </c:strRef>
          </c:tx>
          <c:spPr>
            <a:solidFill>
              <a:schemeClr val="accent6">
                <a:lumMod val="75000"/>
              </a:schemeClr>
            </a:solidFill>
          </c:spPr>
          <c:dPt>
            <c:idx val="0"/>
            <c:bubble3D val="0"/>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F3FD-45C7-9DF8-760AFB2DE9FE}"/>
              </c:ext>
            </c:extLst>
          </c:dPt>
          <c:dPt>
            <c:idx val="1"/>
            <c:bubble3D val="0"/>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3FD-45C7-9DF8-760AFB2DE9FE}"/>
              </c:ext>
            </c:extLst>
          </c:dPt>
          <c:dPt>
            <c:idx val="2"/>
            <c:bubble3D val="0"/>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F3FD-45C7-9DF8-760AFB2DE9F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Own</c:v>
                </c:pt>
                <c:pt idx="1">
                  <c:v>Rent</c:v>
                </c:pt>
                <c:pt idx="2">
                  <c:v>Neither</c:v>
                </c:pt>
              </c:strCache>
            </c:strRef>
          </c:cat>
          <c:val>
            <c:numRef>
              <c:f>Sheet1!$B$2:$B$4</c:f>
              <c:numCache>
                <c:formatCode>General</c:formatCode>
                <c:ptCount val="3"/>
                <c:pt idx="0">
                  <c:v>0.52</c:v>
                </c:pt>
                <c:pt idx="1">
                  <c:v>0.36</c:v>
                </c:pt>
                <c:pt idx="2">
                  <c:v>0.11</c:v>
                </c:pt>
              </c:numCache>
            </c:numRef>
          </c:val>
          <c:extLst>
            <c:ext xmlns:c16="http://schemas.microsoft.com/office/drawing/2014/chart" uri="{C3380CC4-5D6E-409C-BE32-E72D297353CC}">
              <c16:uniqueId val="{00000000-F3FD-45C7-9DF8-760AFB2DE9F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18660338690546E-2"/>
          <c:y val="0.29629629629629628"/>
          <c:w val="0.87188544925035061"/>
          <c:h val="0.63946704578594338"/>
        </c:manualLayout>
      </c:layout>
      <c:barChart>
        <c:barDir val="bar"/>
        <c:grouping val="stacked"/>
        <c:varyColors val="0"/>
        <c:ser>
          <c:idx val="0"/>
          <c:order val="0"/>
          <c:tx>
            <c:strRef>
              <c:f>'Tenure&amp;Purchase'!$G$62</c:f>
              <c:strCache>
                <c:ptCount val="1"/>
                <c:pt idx="0">
                  <c:v>Very difficult</c:v>
                </c:pt>
              </c:strCache>
            </c:strRef>
          </c:tx>
          <c:spPr>
            <a:solidFill>
              <a:schemeClr val="accent2">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'Tenure&amp;Purchase'!$H$59:$I$59</c:f>
              <c:strCache>
                <c:ptCount val="2"/>
                <c:pt idx="0">
                  <c:v>Renters                                                                                                      n=59</c:v>
                </c:pt>
                <c:pt idx="1">
                  <c:v>Owners                                                                                                  n=105</c:v>
                </c:pt>
              </c:strCache>
            </c:strRef>
          </c:cat>
          <c:val>
            <c:numRef>
              <c:f>'Tenure&amp;Purchase'!$H$62:$I$62</c:f>
              <c:numCache>
                <c:formatCode>0%</c:formatCode>
                <c:ptCount val="2"/>
                <c:pt idx="0">
                  <c:v>6.7796610169491525E-2</c:v>
                </c:pt>
                <c:pt idx="1">
                  <c:v>0.12380952380952381</c:v>
                </c:pt>
              </c:numCache>
            </c:numRef>
          </c:val>
          <c:extLst>
            <c:ext xmlns:c16="http://schemas.microsoft.com/office/drawing/2014/chart" uri="{C3380CC4-5D6E-409C-BE32-E72D297353CC}">
              <c16:uniqueId val="{00000000-D822-42B4-8329-9E29B7A1F6B3}"/>
            </c:ext>
          </c:extLst>
        </c:ser>
        <c:ser>
          <c:idx val="1"/>
          <c:order val="1"/>
          <c:tx>
            <c:strRef>
              <c:f>'Tenure&amp;Purchase'!$G$63</c:f>
              <c:strCache>
                <c:ptCount val="1"/>
                <c:pt idx="0">
                  <c:v>Somewhat difficult</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'Tenure&amp;Purchase'!$H$59:$I$59</c:f>
              <c:strCache>
                <c:ptCount val="2"/>
                <c:pt idx="0">
                  <c:v>Renters                                                                                                      n=59</c:v>
                </c:pt>
                <c:pt idx="1">
                  <c:v>Owners                                                                                                  n=105</c:v>
                </c:pt>
              </c:strCache>
            </c:strRef>
          </c:cat>
          <c:val>
            <c:numRef>
              <c:f>'Tenure&amp;Purchase'!$H$63:$I$63</c:f>
              <c:numCache>
                <c:formatCode>0%</c:formatCode>
                <c:ptCount val="2"/>
                <c:pt idx="0">
                  <c:v>0.23728813559322035</c:v>
                </c:pt>
                <c:pt idx="1">
                  <c:v>0.18095238095238095</c:v>
                </c:pt>
              </c:numCache>
            </c:numRef>
          </c:val>
          <c:extLst>
            <c:ext xmlns:c16="http://schemas.microsoft.com/office/drawing/2014/chart" uri="{C3380CC4-5D6E-409C-BE32-E72D297353CC}">
              <c16:uniqueId val="{00000001-D822-42B4-8329-9E29B7A1F6B3}"/>
            </c:ext>
          </c:extLst>
        </c:ser>
        <c:ser>
          <c:idx val="2"/>
          <c:order val="2"/>
          <c:tx>
            <c:strRef>
              <c:f>'Tenure&amp;Purchase'!$G$65</c:f>
              <c:strCache>
                <c:ptCount val="1"/>
                <c:pt idx="0">
                  <c:v>Somewhat easy</c:v>
                </c:pt>
              </c:strCache>
            </c:strRef>
          </c:tx>
          <c:spPr>
            <a:solidFill>
              <a:schemeClr val="accent6">
                <a:lumMod val="60000"/>
                <a:lumOff val="40000"/>
              </a:schemeClr>
            </a:solidFill>
            <a:ln>
              <a:solidFill>
                <a:schemeClr val="bg1"/>
              </a:solidFill>
            </a:ln>
            <a:effectLst/>
          </c:spPr>
          <c:invertIfNegative val="0"/>
          <c:dLbls>
            <c:dLbl>
              <c:idx val="0"/>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822-42B4-8329-9E29B7A1F6B3}"/>
                </c:ext>
              </c:extLst>
            </c:dLbl>
            <c:dLbl>
              <c:idx val="1"/>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822-42B4-8329-9E29B7A1F6B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'Tenure&amp;Purchase'!$H$59:$I$59</c:f>
              <c:strCache>
                <c:ptCount val="2"/>
                <c:pt idx="0">
                  <c:v>Renters                                                                                                      n=59</c:v>
                </c:pt>
                <c:pt idx="1">
                  <c:v>Owners                                                                                                  n=105</c:v>
                </c:pt>
              </c:strCache>
            </c:strRef>
          </c:cat>
          <c:val>
            <c:numRef>
              <c:f>'Tenure&amp;Purchase'!$H$65:$I$65</c:f>
              <c:numCache>
                <c:formatCode>0%</c:formatCode>
                <c:ptCount val="2"/>
                <c:pt idx="0">
                  <c:v>-0.52542372881355937</c:v>
                </c:pt>
                <c:pt idx="1">
                  <c:v>-0.41904761904761906</c:v>
                </c:pt>
              </c:numCache>
            </c:numRef>
          </c:val>
          <c:extLst>
            <c:ext xmlns:c16="http://schemas.microsoft.com/office/drawing/2014/chart" uri="{C3380CC4-5D6E-409C-BE32-E72D297353CC}">
              <c16:uniqueId val="{00000004-D822-42B4-8329-9E29B7A1F6B3}"/>
            </c:ext>
          </c:extLst>
        </c:ser>
        <c:ser>
          <c:idx val="3"/>
          <c:order val="3"/>
          <c:tx>
            <c:strRef>
              <c:f>'Tenure&amp;Purchase'!$G$64</c:f>
              <c:strCache>
                <c:ptCount val="1"/>
                <c:pt idx="0">
                  <c:v>Very easy</c:v>
                </c:pt>
              </c:strCache>
            </c:strRef>
          </c:tx>
          <c:spPr>
            <a:solidFill>
              <a:schemeClr val="accent6">
                <a:lumMod val="20000"/>
                <a:lumOff val="80000"/>
              </a:schemeClr>
            </a:solidFill>
            <a:ln>
              <a:solidFill>
                <a:schemeClr val="bg1"/>
              </a:solidFill>
            </a:ln>
            <a:effectLst/>
          </c:spPr>
          <c:invertIfNegative val="0"/>
          <c:dLbls>
            <c:dLbl>
              <c:idx val="0"/>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822-42B4-8329-9E29B7A1F6B3}"/>
                </c:ext>
              </c:extLst>
            </c:dLbl>
            <c:dLbl>
              <c:idx val="1"/>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822-42B4-8329-9E29B7A1F6B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'Tenure&amp;Purchase'!$H$59:$I$59</c:f>
              <c:strCache>
                <c:ptCount val="2"/>
                <c:pt idx="0">
                  <c:v>Renters                                                                                                      n=59</c:v>
                </c:pt>
                <c:pt idx="1">
                  <c:v>Owners                                                                                                  n=105</c:v>
                </c:pt>
              </c:strCache>
            </c:strRef>
          </c:cat>
          <c:val>
            <c:numRef>
              <c:f>'Tenure&amp;Purchase'!$H$64:$I$64</c:f>
              <c:numCache>
                <c:formatCode>0%</c:formatCode>
                <c:ptCount val="2"/>
                <c:pt idx="0">
                  <c:v>-0.16949152542372881</c:v>
                </c:pt>
                <c:pt idx="1">
                  <c:v>-0.27619047619047621</c:v>
                </c:pt>
              </c:numCache>
            </c:numRef>
          </c:val>
          <c:extLst>
            <c:ext xmlns:c16="http://schemas.microsoft.com/office/drawing/2014/chart" uri="{C3380CC4-5D6E-409C-BE32-E72D297353CC}">
              <c16:uniqueId val="{00000007-D822-42B4-8329-9E29B7A1F6B3}"/>
            </c:ext>
          </c:extLst>
        </c:ser>
        <c:dLbls>
          <c:showLegendKey val="0"/>
          <c:showVal val="0"/>
          <c:showCatName val="0"/>
          <c:showSerName val="0"/>
          <c:showPercent val="0"/>
          <c:showBubbleSize val="0"/>
        </c:dLbls>
        <c:gapWidth val="100"/>
        <c:overlap val="100"/>
        <c:axId val="1756698128"/>
        <c:axId val="1756699088"/>
      </c:barChart>
      <c:catAx>
        <c:axId val="1756698128"/>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56699088"/>
        <c:crosses val="autoZero"/>
        <c:auto val="1"/>
        <c:lblAlgn val="ctr"/>
        <c:lblOffset val="100"/>
        <c:noMultiLvlLbl val="0"/>
      </c:catAx>
      <c:valAx>
        <c:axId val="1756699088"/>
        <c:scaling>
          <c:orientation val="minMax"/>
        </c:scaling>
        <c:delete val="1"/>
        <c:axPos val="b"/>
        <c:numFmt formatCode="0%" sourceLinked="1"/>
        <c:majorTickMark val="none"/>
        <c:minorTickMark val="none"/>
        <c:tickLblPos val="nextTo"/>
        <c:crossAx val="175669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5853696412948382"/>
          <c:y val="0.25"/>
          <c:w val="0.81090748031496063"/>
          <c:h val="0.69907407407407407"/>
        </c:manualLayout>
      </c:layout>
      <c:barChart>
        <c:barDir val="bar"/>
        <c:grouping val="stacked"/>
        <c:varyColors val="0"/>
        <c:ser>
          <c:idx val="0"/>
          <c:order val="0"/>
          <c:tx>
            <c:strRef>
              <c:f>Sheet1!$N$4</c:f>
              <c:strCache>
                <c:ptCount val="1"/>
                <c:pt idx="0">
                  <c:v>Somewhat safe</c:v>
                </c:pt>
              </c:strCache>
            </c:strRef>
          </c:tx>
          <c:spPr>
            <a:solidFill>
              <a:schemeClr val="bg1">
                <a:lumMod val="65000"/>
              </a:schemeClr>
            </a:solidFill>
            <a:ln>
              <a:solidFill>
                <a:schemeClr val="bg1"/>
              </a:solidFill>
            </a:ln>
            <a:effectLst/>
          </c:spPr>
          <c:invertIfNegative val="0"/>
          <c:dLbls>
            <c:dLbl>
              <c:idx val="0"/>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E4-4EF6-896C-21E44BB8B4CD}"/>
                </c:ext>
              </c:extLst>
            </c:dLbl>
            <c:dLbl>
              <c:idx val="1"/>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E4-4EF6-896C-21E44BB8B4CD}"/>
                </c:ext>
              </c:extLst>
            </c:dLbl>
            <c:dLbl>
              <c:idx val="2"/>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FE4-4EF6-896C-21E44BB8B4CD}"/>
                </c:ext>
              </c:extLst>
            </c:dLbl>
            <c:dLbl>
              <c:idx val="3"/>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FE4-4EF6-896C-21E44BB8B4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Sheet1!$O$2:$R$3</c:f>
              <c:multiLvlStrCache>
                <c:ptCount val="4"/>
                <c:lvl>
                  <c:pt idx="0">
                    <c:v>2023                                                                                                                           n=213</c:v>
                  </c:pt>
                  <c:pt idx="1">
                    <c:v>2016                                                                                                                           n=305</c:v>
                  </c:pt>
                  <c:pt idx="2">
                    <c:v>2023                                                                                      n=217</c:v>
                  </c:pt>
                  <c:pt idx="3">
                    <c:v>2016                                                                                                                     n=304</c:v>
                  </c:pt>
                </c:lvl>
                <c:lvl>
                  <c:pt idx="0">
                    <c:v>At Night</c:v>
                  </c:pt>
                  <c:pt idx="2">
                    <c:v>During the Day</c:v>
                  </c:pt>
                </c:lvl>
              </c:multiLvlStrCache>
            </c:multiLvlStrRef>
          </c:cat>
          <c:val>
            <c:numRef>
              <c:f>Sheet1!$O$4:$R$4</c:f>
              <c:numCache>
                <c:formatCode>0%</c:formatCode>
                <c:ptCount val="4"/>
                <c:pt idx="0">
                  <c:v>-0.39</c:v>
                </c:pt>
                <c:pt idx="1">
                  <c:v>-0.32</c:v>
                </c:pt>
                <c:pt idx="2">
                  <c:v>-0.36</c:v>
                </c:pt>
                <c:pt idx="3">
                  <c:v>-0.45</c:v>
                </c:pt>
              </c:numCache>
            </c:numRef>
          </c:val>
          <c:extLst>
            <c:ext xmlns:c16="http://schemas.microsoft.com/office/drawing/2014/chart" uri="{C3380CC4-5D6E-409C-BE32-E72D297353CC}">
              <c16:uniqueId val="{00000004-3FE4-4EF6-896C-21E44BB8B4CD}"/>
            </c:ext>
          </c:extLst>
        </c:ser>
        <c:ser>
          <c:idx val="1"/>
          <c:order val="1"/>
          <c:tx>
            <c:strRef>
              <c:f>Sheet1!$N$5</c:f>
              <c:strCache>
                <c:ptCount val="1"/>
                <c:pt idx="0">
                  <c:v>Very safe</c:v>
                </c:pt>
              </c:strCache>
            </c:strRef>
          </c:tx>
          <c:spPr>
            <a:solidFill>
              <a:schemeClr val="bg1">
                <a:lumMod val="50000"/>
              </a:schemeClr>
            </a:solidFill>
            <a:ln>
              <a:solidFill>
                <a:schemeClr val="bg1"/>
              </a:solidFill>
            </a:ln>
            <a:effectLst/>
          </c:spPr>
          <c:invertIfNegative val="0"/>
          <c:dLbls>
            <c:dLbl>
              <c:idx val="0"/>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FE4-4EF6-896C-21E44BB8B4CD}"/>
                </c:ext>
              </c:extLst>
            </c:dLbl>
            <c:dLbl>
              <c:idx val="1"/>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FE4-4EF6-896C-21E44BB8B4CD}"/>
                </c:ext>
              </c:extLst>
            </c:dLbl>
            <c:dLbl>
              <c:idx val="2"/>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FE4-4EF6-896C-21E44BB8B4CD}"/>
                </c:ext>
              </c:extLst>
            </c:dLbl>
            <c:dLbl>
              <c:idx val="3"/>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FE4-4EF6-896C-21E44BB8B4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Sheet1!$O$2:$R$3</c:f>
              <c:multiLvlStrCache>
                <c:ptCount val="4"/>
                <c:lvl>
                  <c:pt idx="0">
                    <c:v>2023                                                                                                                           n=213</c:v>
                  </c:pt>
                  <c:pt idx="1">
                    <c:v>2016                                                                                                                           n=305</c:v>
                  </c:pt>
                  <c:pt idx="2">
                    <c:v>2023                                                                                      n=217</c:v>
                  </c:pt>
                  <c:pt idx="3">
                    <c:v>2016                                                                                                                     n=304</c:v>
                  </c:pt>
                </c:lvl>
                <c:lvl>
                  <c:pt idx="0">
                    <c:v>At Night</c:v>
                  </c:pt>
                  <c:pt idx="2">
                    <c:v>During the Day</c:v>
                  </c:pt>
                </c:lvl>
              </c:multiLvlStrCache>
            </c:multiLvlStrRef>
          </c:cat>
          <c:val>
            <c:numRef>
              <c:f>Sheet1!$O$5:$R$5</c:f>
              <c:numCache>
                <c:formatCode>0%</c:formatCode>
                <c:ptCount val="4"/>
                <c:pt idx="0">
                  <c:v>-0.27</c:v>
                </c:pt>
                <c:pt idx="1">
                  <c:v>-0.1</c:v>
                </c:pt>
                <c:pt idx="2">
                  <c:v>-0.5</c:v>
                </c:pt>
                <c:pt idx="3">
                  <c:v>-0.35</c:v>
                </c:pt>
              </c:numCache>
            </c:numRef>
          </c:val>
          <c:extLst>
            <c:ext xmlns:c16="http://schemas.microsoft.com/office/drawing/2014/chart" uri="{C3380CC4-5D6E-409C-BE32-E72D297353CC}">
              <c16:uniqueId val="{00000009-3FE4-4EF6-896C-21E44BB8B4CD}"/>
            </c:ext>
          </c:extLst>
        </c:ser>
        <c:ser>
          <c:idx val="2"/>
          <c:order val="2"/>
          <c:tx>
            <c:strRef>
              <c:f>Sheet1!$N$6</c:f>
              <c:strCache>
                <c:ptCount val="1"/>
                <c:pt idx="0">
                  <c:v>Somewhat unsafe</c:v>
                </c:pt>
              </c:strCache>
            </c:strRef>
          </c:tx>
          <c:spPr>
            <a:solidFill>
              <a:schemeClr val="accent1">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Sheet1!$O$2:$R$3</c:f>
              <c:multiLvlStrCache>
                <c:ptCount val="4"/>
                <c:lvl>
                  <c:pt idx="0">
                    <c:v>2023                                                                                                                           n=213</c:v>
                  </c:pt>
                  <c:pt idx="1">
                    <c:v>2016                                                                                                                           n=305</c:v>
                  </c:pt>
                  <c:pt idx="2">
                    <c:v>2023                                                                                      n=217</c:v>
                  </c:pt>
                  <c:pt idx="3">
                    <c:v>2016                                                                                                                     n=304</c:v>
                  </c:pt>
                </c:lvl>
                <c:lvl>
                  <c:pt idx="0">
                    <c:v>At Night</c:v>
                  </c:pt>
                  <c:pt idx="2">
                    <c:v>During the Day</c:v>
                  </c:pt>
                </c:lvl>
              </c:multiLvlStrCache>
            </c:multiLvlStrRef>
          </c:cat>
          <c:val>
            <c:numRef>
              <c:f>Sheet1!$O$6:$R$6</c:f>
              <c:numCache>
                <c:formatCode>0%</c:formatCode>
                <c:ptCount val="4"/>
                <c:pt idx="0">
                  <c:v>0.23</c:v>
                </c:pt>
                <c:pt idx="1">
                  <c:v>0.27</c:v>
                </c:pt>
                <c:pt idx="2">
                  <c:v>0.12</c:v>
                </c:pt>
                <c:pt idx="3">
                  <c:v>0.16</c:v>
                </c:pt>
              </c:numCache>
            </c:numRef>
          </c:val>
          <c:extLst>
            <c:ext xmlns:c16="http://schemas.microsoft.com/office/drawing/2014/chart" uri="{C3380CC4-5D6E-409C-BE32-E72D297353CC}">
              <c16:uniqueId val="{0000000A-3FE4-4EF6-896C-21E44BB8B4CD}"/>
            </c:ext>
          </c:extLst>
        </c:ser>
        <c:ser>
          <c:idx val="3"/>
          <c:order val="3"/>
          <c:tx>
            <c:strRef>
              <c:f>Sheet1!$N$7</c:f>
              <c:strCache>
                <c:ptCount val="1"/>
                <c:pt idx="0">
                  <c:v>Very unsafe</c:v>
                </c:pt>
              </c:strCache>
            </c:strRef>
          </c:tx>
          <c:spPr>
            <a:solidFill>
              <a:schemeClr val="accent1">
                <a:lumMod val="75000"/>
              </a:schemeClr>
            </a:solidFill>
            <a:ln>
              <a:solidFill>
                <a:schemeClr val="bg1"/>
              </a:solidFill>
            </a:ln>
            <a:effectLst/>
          </c:spPr>
          <c:invertIfNegative val="0"/>
          <c:dLbls>
            <c:dLbl>
              <c:idx val="2"/>
              <c:layout>
                <c:manualLayout>
                  <c:x val="1.8832391713747558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E4-4EF6-896C-21E44BB8B4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Sheet1!$O$2:$R$3</c:f>
              <c:multiLvlStrCache>
                <c:ptCount val="4"/>
                <c:lvl>
                  <c:pt idx="0">
                    <c:v>2023                                                                                                                           n=213</c:v>
                  </c:pt>
                  <c:pt idx="1">
                    <c:v>2016                                                                                                                           n=305</c:v>
                  </c:pt>
                  <c:pt idx="2">
                    <c:v>2023                                                                                      n=217</c:v>
                  </c:pt>
                  <c:pt idx="3">
                    <c:v>2016                                                                                                                     n=304</c:v>
                  </c:pt>
                </c:lvl>
                <c:lvl>
                  <c:pt idx="0">
                    <c:v>At Night</c:v>
                  </c:pt>
                  <c:pt idx="2">
                    <c:v>During the Day</c:v>
                  </c:pt>
                </c:lvl>
              </c:multiLvlStrCache>
            </c:multiLvlStrRef>
          </c:cat>
          <c:val>
            <c:numRef>
              <c:f>Sheet1!$O$7:$R$7</c:f>
              <c:numCache>
                <c:formatCode>0%</c:formatCode>
                <c:ptCount val="4"/>
                <c:pt idx="0">
                  <c:v>0.1</c:v>
                </c:pt>
                <c:pt idx="1">
                  <c:v>0.32</c:v>
                </c:pt>
                <c:pt idx="2">
                  <c:v>0.02</c:v>
                </c:pt>
                <c:pt idx="3">
                  <c:v>0.04</c:v>
                </c:pt>
              </c:numCache>
            </c:numRef>
          </c:val>
          <c:extLst>
            <c:ext xmlns:c16="http://schemas.microsoft.com/office/drawing/2014/chart" uri="{C3380CC4-5D6E-409C-BE32-E72D297353CC}">
              <c16:uniqueId val="{0000000C-3FE4-4EF6-896C-21E44BB8B4CD}"/>
            </c:ext>
          </c:extLst>
        </c:ser>
        <c:dLbls>
          <c:showLegendKey val="0"/>
          <c:showVal val="0"/>
          <c:showCatName val="0"/>
          <c:showSerName val="0"/>
          <c:showPercent val="0"/>
          <c:showBubbleSize val="0"/>
        </c:dLbls>
        <c:gapWidth val="75"/>
        <c:overlap val="100"/>
        <c:axId val="16590032"/>
        <c:axId val="16580912"/>
      </c:barChart>
      <c:catAx>
        <c:axId val="1659003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580912"/>
        <c:crosses val="autoZero"/>
        <c:auto val="1"/>
        <c:lblAlgn val="ctr"/>
        <c:lblOffset val="100"/>
        <c:noMultiLvlLbl val="0"/>
      </c:catAx>
      <c:valAx>
        <c:axId val="16580912"/>
        <c:scaling>
          <c:orientation val="minMax"/>
        </c:scaling>
        <c:delete val="1"/>
        <c:axPos val="b"/>
        <c:numFmt formatCode="0%" sourceLinked="1"/>
        <c:majorTickMark val="none"/>
        <c:minorTickMark val="none"/>
        <c:tickLblPos val="nextTo"/>
        <c:crossAx val="1659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l">
              <a:defRPr sz="1600">
                <a:solidFill>
                  <a:schemeClr val="accent5">
                    <a:lumMod val="50000"/>
                  </a:schemeClr>
                </a:solidFill>
              </a:defRPr>
            </a:pPr>
            <a:r>
              <a:rPr lang="en-US" sz="1600">
                <a:solidFill>
                  <a:schemeClr val="accent5">
                    <a:lumMod val="50000"/>
                  </a:schemeClr>
                </a:solidFill>
              </a:rPr>
              <a:t>Percentage of respondents who rate the following aspects as "very good" or "good"</a:t>
            </a:r>
            <a:r>
              <a:rPr lang="en-US" sz="1600" baseline="0">
                <a:solidFill>
                  <a:schemeClr val="accent5">
                    <a:lumMod val="50000"/>
                  </a:schemeClr>
                </a:solidFill>
              </a:rPr>
              <a:t> in 2023</a:t>
            </a:r>
            <a:endParaRPr lang="en-US" sz="1600">
              <a:solidFill>
                <a:schemeClr val="accent5">
                  <a:lumMod val="50000"/>
                </a:schemeClr>
              </a:solidFill>
            </a:endParaRPr>
          </a:p>
        </c:rich>
      </c:tx>
      <c:overlay val="0"/>
    </c:title>
    <c:autoTitleDeleted val="0"/>
    <c:plotArea>
      <c:layout/>
      <c:barChart>
        <c:barDir val="bar"/>
        <c:grouping val="clustered"/>
        <c:varyColors val="0"/>
        <c:ser>
          <c:idx val="0"/>
          <c:order val="0"/>
          <c:tx>
            <c:strRef>
              <c:f>AspectRating!$Q$2</c:f>
              <c:strCache>
                <c:ptCount val="1"/>
                <c:pt idx="0">
                  <c:v>2023</c:v>
                </c:pt>
              </c:strCache>
            </c:strRef>
          </c:tx>
          <c:spPr>
            <a:solidFill>
              <a:schemeClr val="accent5">
                <a:lumMod val="75000"/>
              </a:schemeClr>
            </a:solidFill>
            <a:effectLst/>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AspectRating!$O$3:$O$12</c:f>
              <c:strCache>
                <c:ptCount val="10"/>
                <c:pt idx="0">
                  <c:v>Physical condition of streets, sidewalks and public spaces                                                                                                                          n=218</c:v>
                </c:pt>
                <c:pt idx="1">
                  <c:v>Variety of goods and services available for purchase                                                                n=219</c:v>
                </c:pt>
                <c:pt idx="2">
                  <c:v>Access to employment centers                                                                  n=215</c:v>
                </c:pt>
                <c:pt idx="3">
                  <c:v>Affordability of homes or apartment                                                                        n=216</c:v>
                </c:pt>
                <c:pt idx="4">
                  <c:v>Physical condition of homes                                                      n=219</c:v>
                </c:pt>
                <c:pt idx="5">
                  <c:v>Cleanliness of the Community                                             n=219</c:v>
                </c:pt>
                <c:pt idx="6">
                  <c:v>Quality of public services                                                            n=217</c:v>
                </c:pt>
                <c:pt idx="7">
                  <c:v>Safety                                                                                           n=217</c:v>
                </c:pt>
                <c:pt idx="8">
                  <c:v>Friendliness of neighbors                                                      n=216</c:v>
                </c:pt>
                <c:pt idx="9">
                  <c:v>Access to transportation                                                                  n=219</c:v>
                </c:pt>
              </c:strCache>
            </c:strRef>
          </c:cat>
          <c:val>
            <c:numRef>
              <c:f>AspectRating!$Q$3:$Q$12</c:f>
              <c:numCache>
                <c:formatCode>0%</c:formatCode>
                <c:ptCount val="10"/>
                <c:pt idx="0">
                  <c:v>0.35321100917431192</c:v>
                </c:pt>
                <c:pt idx="1">
                  <c:v>0.42009132420091322</c:v>
                </c:pt>
                <c:pt idx="2">
                  <c:v>0.43720930232558142</c:v>
                </c:pt>
                <c:pt idx="3">
                  <c:v>0.45370370370370372</c:v>
                </c:pt>
                <c:pt idx="4">
                  <c:v>0.47031963470319632</c:v>
                </c:pt>
                <c:pt idx="5">
                  <c:v>0.48858447488584472</c:v>
                </c:pt>
                <c:pt idx="6">
                  <c:v>0.5161290322580645</c:v>
                </c:pt>
                <c:pt idx="7">
                  <c:v>0.52073732718894006</c:v>
                </c:pt>
                <c:pt idx="8">
                  <c:v>0.56944444444444442</c:v>
                </c:pt>
                <c:pt idx="9">
                  <c:v>0.59360730593607303</c:v>
                </c:pt>
              </c:numCache>
            </c:numRef>
          </c:val>
          <c:extLst>
            <c:ext xmlns:c16="http://schemas.microsoft.com/office/drawing/2014/chart" uri="{C3380CC4-5D6E-409C-BE32-E72D297353CC}">
              <c16:uniqueId val="{00000000-128D-4A27-A15B-9A400C43D7DB}"/>
            </c:ext>
          </c:extLst>
        </c:ser>
        <c:dLbls>
          <c:showLegendKey val="0"/>
          <c:showVal val="0"/>
          <c:showCatName val="0"/>
          <c:showSerName val="0"/>
          <c:showPercent val="0"/>
          <c:showBubbleSize val="0"/>
        </c:dLbls>
        <c:gapWidth val="100"/>
        <c:axId val="230509568"/>
        <c:axId val="230531840"/>
      </c:barChart>
      <c:catAx>
        <c:axId val="230509568"/>
        <c:scaling>
          <c:orientation val="minMax"/>
        </c:scaling>
        <c:delete val="0"/>
        <c:axPos val="l"/>
        <c:numFmt formatCode="General" sourceLinked="1"/>
        <c:majorTickMark val="out"/>
        <c:minorTickMark val="none"/>
        <c:tickLblPos val="nextTo"/>
        <c:txPr>
          <a:bodyPr/>
          <a:lstStyle/>
          <a:p>
            <a:pPr>
              <a:defRPr sz="1000"/>
            </a:pPr>
            <a:endParaRPr lang="en-US"/>
          </a:p>
        </c:txPr>
        <c:crossAx val="230531840"/>
        <c:crosses val="autoZero"/>
        <c:auto val="1"/>
        <c:lblAlgn val="ctr"/>
        <c:lblOffset val="100"/>
        <c:noMultiLvlLbl val="0"/>
      </c:catAx>
      <c:valAx>
        <c:axId val="230531840"/>
        <c:scaling>
          <c:orientation val="minMax"/>
        </c:scaling>
        <c:delete val="1"/>
        <c:axPos val="b"/>
        <c:numFmt formatCode="0%" sourceLinked="1"/>
        <c:majorTickMark val="out"/>
        <c:minorTickMark val="none"/>
        <c:tickLblPos val="nextTo"/>
        <c:crossAx val="2305095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5942334006429E-2"/>
          <c:y val="0.4362463869231536"/>
          <c:w val="0.7875255653471217"/>
          <c:h val="0.43915445695870292"/>
        </c:manualLayout>
      </c:layout>
      <c:lineChart>
        <c:grouping val="standard"/>
        <c:varyColors val="0"/>
        <c:ser>
          <c:idx val="0"/>
          <c:order val="0"/>
          <c:tx>
            <c:strRef>
              <c:f>Recommend!$K$25</c:f>
              <c:strCache>
                <c:ptCount val="1"/>
              </c:strCache>
            </c:strRef>
          </c:tx>
          <c:spPr>
            <a:ln w="28575" cap="rnd">
              <a:solidFill>
                <a:schemeClr val="accent3">
                  <a:lumMod val="75000"/>
                </a:schemeClr>
              </a:solidFill>
              <a:round/>
            </a:ln>
            <a:effectLst/>
          </c:spPr>
          <c:marker>
            <c:symbol val="circle"/>
            <c:size val="12"/>
            <c:spPr>
              <a:solidFill>
                <a:schemeClr val="accent3">
                  <a:lumMod val="75000"/>
                </a:schemeClr>
              </a:solidFill>
              <a:ln w="9525">
                <a:solidFill>
                  <a:schemeClr val="accent3">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Recommend!$J$26:$J$27</c:f>
              <c:numCache>
                <c:formatCode>General</c:formatCode>
                <c:ptCount val="2"/>
                <c:pt idx="0">
                  <c:v>2016</c:v>
                </c:pt>
                <c:pt idx="1">
                  <c:v>2023</c:v>
                </c:pt>
              </c:numCache>
            </c:numRef>
          </c:cat>
          <c:val>
            <c:numRef>
              <c:f>Recommend!$K$26:$K$27</c:f>
              <c:numCache>
                <c:formatCode>0%</c:formatCode>
                <c:ptCount val="2"/>
                <c:pt idx="0">
                  <c:v>0.1111111111111111</c:v>
                </c:pt>
                <c:pt idx="1">
                  <c:v>0.36</c:v>
                </c:pt>
              </c:numCache>
            </c:numRef>
          </c:val>
          <c:smooth val="0"/>
          <c:extLst>
            <c:ext xmlns:c16="http://schemas.microsoft.com/office/drawing/2014/chart" uri="{C3380CC4-5D6E-409C-BE32-E72D297353CC}">
              <c16:uniqueId val="{00000000-1F8D-4D35-AE10-53330396BEFC}"/>
            </c:ext>
          </c:extLst>
        </c:ser>
        <c:dLbls>
          <c:showLegendKey val="0"/>
          <c:showVal val="0"/>
          <c:showCatName val="0"/>
          <c:showSerName val="0"/>
          <c:showPercent val="0"/>
          <c:showBubbleSize val="0"/>
        </c:dLbls>
        <c:marker val="1"/>
        <c:smooth val="0"/>
        <c:axId val="1036071375"/>
        <c:axId val="1036071855"/>
      </c:lineChart>
      <c:catAx>
        <c:axId val="103607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36071855"/>
        <c:crosses val="autoZero"/>
        <c:auto val="1"/>
        <c:lblAlgn val="ctr"/>
        <c:lblOffset val="100"/>
        <c:noMultiLvlLbl val="0"/>
      </c:catAx>
      <c:valAx>
        <c:axId val="1036071855"/>
        <c:scaling>
          <c:orientation val="minMax"/>
        </c:scaling>
        <c:delete val="1"/>
        <c:axPos val="l"/>
        <c:numFmt formatCode="0%" sourceLinked="1"/>
        <c:majorTickMark val="none"/>
        <c:minorTickMark val="none"/>
        <c:tickLblPos val="nextTo"/>
        <c:crossAx val="1036071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32767877162089E-2"/>
          <c:y val="0.37078703703703703"/>
          <c:w val="0.94005999040328825"/>
          <c:h val="0.57828703703703699"/>
        </c:manualLayout>
      </c:layout>
      <c:barChart>
        <c:barDir val="bar"/>
        <c:grouping val="percentStacked"/>
        <c:varyColors val="0"/>
        <c:ser>
          <c:idx val="2"/>
          <c:order val="0"/>
          <c:tx>
            <c:strRef>
              <c:f>Satisfied!$J$19</c:f>
              <c:strCache>
                <c:ptCount val="1"/>
                <c:pt idx="0">
                  <c:v>Satisfied</c:v>
                </c:pt>
              </c:strCache>
            </c:strRef>
          </c:tx>
          <c:spPr>
            <a:solidFill>
              <a:schemeClr val="accent3">
                <a:lumMod val="60000"/>
                <a:lumOff val="40000"/>
              </a:schemeClr>
            </a:solidFill>
            <a:ln>
              <a:solidFill>
                <a:schemeClr val="bg1"/>
              </a:solidFill>
            </a:ln>
            <a:effectLst/>
          </c:spPr>
          <c:invertIfNegative val="0"/>
          <c:cat>
            <c:numRef>
              <c:f>Satisfied!$I$22</c:f>
              <c:numCache>
                <c:formatCode>General</c:formatCode>
                <c:ptCount val="1"/>
              </c:numCache>
            </c:numRef>
          </c:cat>
          <c:val>
            <c:numRef>
              <c:f>Satisfied!$J$22</c:f>
              <c:numCache>
                <c:formatCode>0%</c:formatCode>
                <c:ptCount val="1"/>
                <c:pt idx="0">
                  <c:v>-0.460093896713615</c:v>
                </c:pt>
              </c:numCache>
            </c:numRef>
          </c:val>
          <c:extLst>
            <c:ext xmlns:c16="http://schemas.microsoft.com/office/drawing/2014/chart" uri="{C3380CC4-5D6E-409C-BE32-E72D297353CC}">
              <c16:uniqueId val="{00000000-8454-42CD-A712-2A42F5887955}"/>
            </c:ext>
          </c:extLst>
        </c:ser>
        <c:ser>
          <c:idx val="3"/>
          <c:order val="1"/>
          <c:tx>
            <c:strRef>
              <c:f>Satisfied!$K$19</c:f>
              <c:strCache>
                <c:ptCount val="1"/>
                <c:pt idx="0">
                  <c:v>Very Satisfied</c:v>
                </c:pt>
              </c:strCache>
            </c:strRef>
          </c:tx>
          <c:spPr>
            <a:solidFill>
              <a:schemeClr val="accent3">
                <a:lumMod val="75000"/>
              </a:schemeClr>
            </a:solidFill>
            <a:ln>
              <a:solidFill>
                <a:schemeClr val="bg1"/>
              </a:solidFill>
            </a:ln>
            <a:effectLst/>
          </c:spPr>
          <c:invertIfNegative val="0"/>
          <c:cat>
            <c:numRef>
              <c:f>Satisfied!$I$22</c:f>
              <c:numCache>
                <c:formatCode>General</c:formatCode>
                <c:ptCount val="1"/>
              </c:numCache>
            </c:numRef>
          </c:cat>
          <c:val>
            <c:numRef>
              <c:f>Satisfied!$K$22</c:f>
              <c:numCache>
                <c:formatCode>0%</c:formatCode>
                <c:ptCount val="1"/>
                <c:pt idx="0">
                  <c:v>-0.309859154929577</c:v>
                </c:pt>
              </c:numCache>
            </c:numRef>
          </c:val>
          <c:extLst>
            <c:ext xmlns:c16="http://schemas.microsoft.com/office/drawing/2014/chart" uri="{C3380CC4-5D6E-409C-BE32-E72D297353CC}">
              <c16:uniqueId val="{00000001-8454-42CD-A712-2A42F5887955}"/>
            </c:ext>
          </c:extLst>
        </c:ser>
        <c:ser>
          <c:idx val="0"/>
          <c:order val="2"/>
          <c:tx>
            <c:strRef>
              <c:f>Satisfied!$L$19</c:f>
              <c:strCache>
                <c:ptCount val="1"/>
                <c:pt idx="0">
                  <c:v>Dissatisfied</c:v>
                </c:pt>
              </c:strCache>
            </c:strRef>
          </c:tx>
          <c:spPr>
            <a:solidFill>
              <a:schemeClr val="accent4">
                <a:lumMod val="60000"/>
                <a:lumOff val="40000"/>
              </a:schemeClr>
            </a:solidFill>
            <a:ln>
              <a:solidFill>
                <a:schemeClr val="bg1"/>
              </a:solidFill>
            </a:ln>
            <a:effectLst/>
          </c:spPr>
          <c:invertIfNegative val="0"/>
          <c:cat>
            <c:numRef>
              <c:f>Satisfied!$I$22</c:f>
              <c:numCache>
                <c:formatCode>General</c:formatCode>
                <c:ptCount val="1"/>
              </c:numCache>
            </c:numRef>
          </c:cat>
          <c:val>
            <c:numRef>
              <c:f>Satisfied!$L$22</c:f>
              <c:numCache>
                <c:formatCode>0%</c:formatCode>
                <c:ptCount val="1"/>
                <c:pt idx="0">
                  <c:v>0.18779342723004694</c:v>
                </c:pt>
              </c:numCache>
            </c:numRef>
          </c:val>
          <c:extLst>
            <c:ext xmlns:c16="http://schemas.microsoft.com/office/drawing/2014/chart" uri="{C3380CC4-5D6E-409C-BE32-E72D297353CC}">
              <c16:uniqueId val="{00000002-8454-42CD-A712-2A42F5887955}"/>
            </c:ext>
          </c:extLst>
        </c:ser>
        <c:ser>
          <c:idx val="1"/>
          <c:order val="3"/>
          <c:tx>
            <c:strRef>
              <c:f>Satisfied!$M$19</c:f>
              <c:strCache>
                <c:ptCount val="1"/>
                <c:pt idx="0">
                  <c:v>Very Dissatisfied</c:v>
                </c:pt>
              </c:strCache>
            </c:strRef>
          </c:tx>
          <c:spPr>
            <a:solidFill>
              <a:schemeClr val="accent4">
                <a:lumMod val="75000"/>
              </a:schemeClr>
            </a:solidFill>
            <a:ln>
              <a:solidFill>
                <a:schemeClr val="bg1"/>
              </a:solidFill>
            </a:ln>
            <a:effectLst/>
          </c:spPr>
          <c:invertIfNegative val="0"/>
          <c:cat>
            <c:numRef>
              <c:f>Satisfied!$I$22</c:f>
              <c:numCache>
                <c:formatCode>General</c:formatCode>
                <c:ptCount val="1"/>
              </c:numCache>
            </c:numRef>
          </c:cat>
          <c:val>
            <c:numRef>
              <c:f>Satisfied!$M$22</c:f>
              <c:numCache>
                <c:formatCode>0%</c:formatCode>
                <c:ptCount val="1"/>
                <c:pt idx="0">
                  <c:v>4.2253521126760563E-2</c:v>
                </c:pt>
              </c:numCache>
            </c:numRef>
          </c:val>
          <c:extLst>
            <c:ext xmlns:c16="http://schemas.microsoft.com/office/drawing/2014/chart" uri="{C3380CC4-5D6E-409C-BE32-E72D297353CC}">
              <c16:uniqueId val="{00000003-8454-42CD-A712-2A42F5887955}"/>
            </c:ext>
          </c:extLst>
        </c:ser>
        <c:dLbls>
          <c:showLegendKey val="0"/>
          <c:showVal val="0"/>
          <c:showCatName val="0"/>
          <c:showSerName val="0"/>
          <c:showPercent val="0"/>
          <c:showBubbleSize val="0"/>
        </c:dLbls>
        <c:gapWidth val="100"/>
        <c:overlap val="100"/>
        <c:axId val="1865187951"/>
        <c:axId val="1865174031"/>
      </c:barChart>
      <c:catAx>
        <c:axId val="1865187951"/>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65174031"/>
        <c:crosses val="autoZero"/>
        <c:auto val="1"/>
        <c:lblAlgn val="ctr"/>
        <c:lblOffset val="100"/>
        <c:noMultiLvlLbl val="0"/>
      </c:catAx>
      <c:valAx>
        <c:axId val="1865174031"/>
        <c:scaling>
          <c:orientation val="minMax"/>
        </c:scaling>
        <c:delete val="1"/>
        <c:axPos val="b"/>
        <c:numFmt formatCode="0%" sourceLinked="1"/>
        <c:majorTickMark val="none"/>
        <c:minorTickMark val="none"/>
        <c:tickLblPos val="nextTo"/>
        <c:crossAx val="18651879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790815365836"/>
          <c:y val="0.42378419740484385"/>
          <c:w val="0.78584183692683285"/>
          <c:h val="0.45161690437673568"/>
        </c:manualLayout>
      </c:layout>
      <c:lineChart>
        <c:grouping val="standard"/>
        <c:varyColors val="0"/>
        <c:ser>
          <c:idx val="0"/>
          <c:order val="0"/>
          <c:tx>
            <c:strRef>
              <c:f>Satisfied!$K$25</c:f>
              <c:strCache>
                <c:ptCount val="1"/>
                <c:pt idx="0">
                  <c:v>Very Satisfied</c:v>
                </c:pt>
              </c:strCache>
            </c:strRef>
          </c:tx>
          <c:spPr>
            <a:ln w="28575" cap="rnd">
              <a:solidFill>
                <a:schemeClr val="accent3">
                  <a:lumMod val="75000"/>
                </a:schemeClr>
              </a:solidFill>
              <a:round/>
            </a:ln>
            <a:effectLst/>
          </c:spPr>
          <c:marker>
            <c:symbol val="circle"/>
            <c:size val="12"/>
            <c:spPr>
              <a:solidFill>
                <a:schemeClr val="accent3">
                  <a:lumMod val="75000"/>
                </a:schemeClr>
              </a:solidFill>
              <a:ln w="9525">
                <a:solidFill>
                  <a:schemeClr val="accent3">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Satisfied!$J$26:$J$27</c:f>
              <c:numCache>
                <c:formatCode>General</c:formatCode>
                <c:ptCount val="2"/>
                <c:pt idx="0">
                  <c:v>2016</c:v>
                </c:pt>
                <c:pt idx="1">
                  <c:v>2023</c:v>
                </c:pt>
              </c:numCache>
            </c:numRef>
          </c:cat>
          <c:val>
            <c:numRef>
              <c:f>Satisfied!$K$26:$K$27</c:f>
              <c:numCache>
                <c:formatCode>0%</c:formatCode>
                <c:ptCount val="2"/>
                <c:pt idx="0">
                  <c:v>6.8181818181818177E-2</c:v>
                </c:pt>
                <c:pt idx="1">
                  <c:v>0.30985915492957744</c:v>
                </c:pt>
              </c:numCache>
            </c:numRef>
          </c:val>
          <c:smooth val="0"/>
          <c:extLst>
            <c:ext xmlns:c16="http://schemas.microsoft.com/office/drawing/2014/chart" uri="{C3380CC4-5D6E-409C-BE32-E72D297353CC}">
              <c16:uniqueId val="{00000000-B257-4332-BA4E-9A72106A406D}"/>
            </c:ext>
          </c:extLst>
        </c:ser>
        <c:dLbls>
          <c:showLegendKey val="0"/>
          <c:showVal val="0"/>
          <c:showCatName val="0"/>
          <c:showSerName val="0"/>
          <c:showPercent val="0"/>
          <c:showBubbleSize val="0"/>
        </c:dLbls>
        <c:marker val="1"/>
        <c:smooth val="0"/>
        <c:axId val="1036071375"/>
        <c:axId val="1036071855"/>
      </c:lineChart>
      <c:catAx>
        <c:axId val="103607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36071855"/>
        <c:crosses val="autoZero"/>
        <c:auto val="1"/>
        <c:lblAlgn val="ctr"/>
        <c:lblOffset val="100"/>
        <c:noMultiLvlLbl val="0"/>
      </c:catAx>
      <c:valAx>
        <c:axId val="1036071855"/>
        <c:scaling>
          <c:orientation val="minMax"/>
        </c:scaling>
        <c:delete val="1"/>
        <c:axPos val="l"/>
        <c:numFmt formatCode="0%" sourceLinked="1"/>
        <c:majorTickMark val="none"/>
        <c:minorTickMark val="none"/>
        <c:tickLblPos val="nextTo"/>
        <c:crossAx val="1036071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5109201126448514"/>
          <c:y val="4.5337447563363706E-2"/>
          <c:w val="0.64890798873551492"/>
          <c:h val="0.75093190036276447"/>
        </c:manualLayout>
      </c:layout>
      <c:barChart>
        <c:barDir val="col"/>
        <c:grouping val="clustered"/>
        <c:varyColors val="0"/>
        <c:ser>
          <c:idx val="0"/>
          <c:order val="0"/>
          <c:tx>
            <c:strRef>
              <c:f>WhyLiveHere!$M$23</c:f>
              <c:strCache>
                <c:ptCount val="1"/>
                <c:pt idx="0">
                  <c:v>2023 n=173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WhyLiveHere!$L$24:$L$26</c:f>
              <c:strCache>
                <c:ptCount val="3"/>
                <c:pt idx="0">
                  <c:v>affordability of housing</c:v>
                </c:pt>
                <c:pt idx="1">
                  <c:v>live near family or friends</c:v>
                </c:pt>
                <c:pt idx="2">
                  <c:v>born here</c:v>
                </c:pt>
              </c:strCache>
            </c:strRef>
          </c:cat>
          <c:val>
            <c:numRef>
              <c:f>WhyLiveHere!$M$24:$M$26</c:f>
              <c:numCache>
                <c:formatCode>0%</c:formatCode>
                <c:ptCount val="3"/>
                <c:pt idx="0">
                  <c:v>0.30635838150289019</c:v>
                </c:pt>
                <c:pt idx="1">
                  <c:v>0.30057803468208094</c:v>
                </c:pt>
                <c:pt idx="2">
                  <c:v>0.1791907514450867</c:v>
                </c:pt>
              </c:numCache>
            </c:numRef>
          </c:val>
          <c:extLst>
            <c:ext xmlns:c16="http://schemas.microsoft.com/office/drawing/2014/chart" uri="{C3380CC4-5D6E-409C-BE32-E72D297353CC}">
              <c16:uniqueId val="{00000000-45E9-40FB-B9AF-597DBFD2FBFC}"/>
            </c:ext>
          </c:extLst>
        </c:ser>
        <c:dLbls>
          <c:showLegendKey val="0"/>
          <c:showVal val="0"/>
          <c:showCatName val="0"/>
          <c:showSerName val="0"/>
          <c:showPercent val="0"/>
          <c:showBubbleSize val="0"/>
        </c:dLbls>
        <c:gapWidth val="150"/>
        <c:axId val="204001664"/>
        <c:axId val="204003200"/>
      </c:barChart>
      <c:catAx>
        <c:axId val="20400166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accent3"/>
                </a:solidFill>
                <a:latin typeface="+mn-lt"/>
                <a:ea typeface="+mn-ea"/>
                <a:cs typeface="+mn-cs"/>
              </a:defRPr>
            </a:pPr>
            <a:endParaRPr lang="en-US"/>
          </a:p>
        </c:txPr>
        <c:crossAx val="204003200"/>
        <c:crosses val="autoZero"/>
        <c:auto val="1"/>
        <c:lblAlgn val="ctr"/>
        <c:lblOffset val="100"/>
        <c:noMultiLvlLbl val="0"/>
      </c:catAx>
      <c:valAx>
        <c:axId val="204003200"/>
        <c:scaling>
          <c:orientation val="minMax"/>
        </c:scaling>
        <c:delete val="1"/>
        <c:axPos val="l"/>
        <c:numFmt formatCode="0%" sourceLinked="1"/>
        <c:majorTickMark val="out"/>
        <c:minorTickMark val="none"/>
        <c:tickLblPos val="nextTo"/>
        <c:crossAx val="2040016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73% of residents would continue to live in the community if they had the choice.</c:v>
                </c:pt>
              </c:strCache>
            </c:strRef>
          </c:tx>
          <c:spPr>
            <a:solidFill>
              <a:schemeClr val="accent1">
                <a:lumMod val="40000"/>
                <a:lumOff val="60000"/>
              </a:schemeClr>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2-5FF1-41D9-A821-30BD95758629}"/>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5FF1-41D9-A821-30BD95758629}"/>
              </c:ext>
            </c:extLst>
          </c:dPt>
          <c:dLbls>
            <c:dLbl>
              <c:idx val="0"/>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FF1-41D9-A821-30BD95758629}"/>
                </c:ext>
              </c:extLst>
            </c:dLbl>
            <c:dLbl>
              <c:idx val="1"/>
              <c:layout>
                <c:manualLayout>
                  <c:x val="0.18134904895614654"/>
                  <c:y val="0.1497118137801015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FF1-41D9-A821-30BD95758629}"/>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0.73</c:v>
                </c:pt>
                <c:pt idx="1">
                  <c:v>0.27</c:v>
                </c:pt>
              </c:numCache>
            </c:numRef>
          </c:val>
          <c:extLst>
            <c:ext xmlns:c16="http://schemas.microsoft.com/office/drawing/2014/chart" uri="{C3380CC4-5D6E-409C-BE32-E72D297353CC}">
              <c16:uniqueId val="{00000000-5FF1-41D9-A821-30BD957586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3"/>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73% of residents would continue to live in the community if they had the choice.</c:v>
                </c:pt>
              </c:strCache>
            </c:strRef>
          </c:tx>
          <c:spPr>
            <a:solidFill>
              <a:schemeClr val="accent1">
                <a:lumMod val="40000"/>
                <a:lumOff val="60000"/>
              </a:schemeClr>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B434-44C5-95B2-A39598D7D4AA}"/>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B434-44C5-95B2-A39598D7D4AA}"/>
              </c:ext>
            </c:extLst>
          </c:dPt>
          <c:dLbls>
            <c:dLbl>
              <c:idx val="0"/>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434-44C5-95B2-A39598D7D4AA}"/>
                </c:ext>
              </c:extLst>
            </c:dLbl>
            <c:dLbl>
              <c:idx val="1"/>
              <c:layout>
                <c:manualLayout>
                  <c:x val="0.18134904895614654"/>
                  <c:y val="0.1497118137801015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434-44C5-95B2-A39598D7D4AA}"/>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0.65</c:v>
                </c:pt>
                <c:pt idx="1">
                  <c:v>0.35</c:v>
                </c:pt>
              </c:numCache>
            </c:numRef>
          </c:val>
          <c:extLst>
            <c:ext xmlns:c16="http://schemas.microsoft.com/office/drawing/2014/chart" uri="{C3380CC4-5D6E-409C-BE32-E72D297353CC}">
              <c16:uniqueId val="{00000004-B434-44C5-95B2-A39598D7D4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3"/>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Neighborliness!$Y$26</c:f>
              <c:strCache>
                <c:ptCount val="1"/>
                <c:pt idx="0">
                  <c:v>Strongly agree</c:v>
                </c:pt>
              </c:strCache>
            </c:strRef>
          </c:tx>
          <c:spPr>
            <a:solidFill>
              <a:schemeClr val="accent4">
                <a:lumMod val="5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Neighborliness!$X$27:$X$28</c:f>
              <c:strCache>
                <c:ptCount val="2"/>
                <c:pt idx="0">
                  <c:v>2023                                                                                             n=219</c:v>
                </c:pt>
                <c:pt idx="1">
                  <c:v>2016                                                                                    n=304</c:v>
                </c:pt>
              </c:strCache>
            </c:strRef>
          </c:cat>
          <c:val>
            <c:numRef>
              <c:f>Neighborliness!$Y$27:$Y$28</c:f>
              <c:numCache>
                <c:formatCode>0%</c:formatCode>
                <c:ptCount val="2"/>
                <c:pt idx="0">
                  <c:v>0.24200913242009131</c:v>
                </c:pt>
                <c:pt idx="1">
                  <c:v>0.13157894736842105</c:v>
                </c:pt>
              </c:numCache>
            </c:numRef>
          </c:val>
          <c:extLst>
            <c:ext xmlns:c16="http://schemas.microsoft.com/office/drawing/2014/chart" uri="{C3380CC4-5D6E-409C-BE32-E72D297353CC}">
              <c16:uniqueId val="{00000000-E85B-4055-9D9E-E11B9E6BB3CE}"/>
            </c:ext>
          </c:extLst>
        </c:ser>
        <c:ser>
          <c:idx val="1"/>
          <c:order val="1"/>
          <c:tx>
            <c:strRef>
              <c:f>Neighborliness!$Z$26</c:f>
              <c:strCache>
                <c:ptCount val="1"/>
                <c:pt idx="0">
                  <c:v>Agree</c:v>
                </c:pt>
              </c:strCache>
            </c:strRef>
          </c:tx>
          <c:spPr>
            <a:solidFill>
              <a:schemeClr val="accent4">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Neighborliness!$X$27:$X$28</c:f>
              <c:strCache>
                <c:ptCount val="2"/>
                <c:pt idx="0">
                  <c:v>2023                                                                                             n=219</c:v>
                </c:pt>
                <c:pt idx="1">
                  <c:v>2016                                                                                    n=304</c:v>
                </c:pt>
              </c:strCache>
            </c:strRef>
          </c:cat>
          <c:val>
            <c:numRef>
              <c:f>Neighborliness!$Z$27:$Z$28</c:f>
              <c:numCache>
                <c:formatCode>0%</c:formatCode>
                <c:ptCount val="2"/>
                <c:pt idx="0">
                  <c:v>0.42465753424657532</c:v>
                </c:pt>
                <c:pt idx="1">
                  <c:v>0.47039473684210525</c:v>
                </c:pt>
              </c:numCache>
            </c:numRef>
          </c:val>
          <c:extLst>
            <c:ext xmlns:c16="http://schemas.microsoft.com/office/drawing/2014/chart" uri="{C3380CC4-5D6E-409C-BE32-E72D297353CC}">
              <c16:uniqueId val="{00000001-E85B-4055-9D9E-E11B9E6BB3CE}"/>
            </c:ext>
          </c:extLst>
        </c:ser>
        <c:ser>
          <c:idx val="2"/>
          <c:order val="2"/>
          <c:tx>
            <c:strRef>
              <c:f>Neighborliness!$AA$26</c:f>
              <c:strCache>
                <c:ptCount val="1"/>
                <c:pt idx="0">
                  <c:v>Neither agree/disagree</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Neighborliness!$X$27:$X$28</c:f>
              <c:strCache>
                <c:ptCount val="2"/>
                <c:pt idx="0">
                  <c:v>2023                                                                                             n=219</c:v>
                </c:pt>
                <c:pt idx="1">
                  <c:v>2016                                                                                    n=304</c:v>
                </c:pt>
              </c:strCache>
            </c:strRef>
          </c:cat>
          <c:val>
            <c:numRef>
              <c:f>Neighborliness!$AA$27:$AA$28</c:f>
              <c:numCache>
                <c:formatCode>0%</c:formatCode>
                <c:ptCount val="2"/>
                <c:pt idx="0">
                  <c:v>0.21461187214611871</c:v>
                </c:pt>
                <c:pt idx="1">
                  <c:v>0.20723684210526316</c:v>
                </c:pt>
              </c:numCache>
            </c:numRef>
          </c:val>
          <c:extLst>
            <c:ext xmlns:c16="http://schemas.microsoft.com/office/drawing/2014/chart" uri="{C3380CC4-5D6E-409C-BE32-E72D297353CC}">
              <c16:uniqueId val="{00000002-E85B-4055-9D9E-E11B9E6BB3CE}"/>
            </c:ext>
          </c:extLst>
        </c:ser>
        <c:ser>
          <c:idx val="3"/>
          <c:order val="3"/>
          <c:tx>
            <c:strRef>
              <c:f>Neighborliness!$AB$26</c:f>
              <c:strCache>
                <c:ptCount val="1"/>
                <c:pt idx="0">
                  <c:v>Disagree</c:v>
                </c:pt>
              </c:strCache>
            </c:strRef>
          </c:tx>
          <c:spPr>
            <a:solidFill>
              <a:schemeClr val="accent4">
                <a:tint val="77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Neighborliness!$X$27:$X$28</c:f>
              <c:strCache>
                <c:ptCount val="2"/>
                <c:pt idx="0">
                  <c:v>2023                                                                                             n=219</c:v>
                </c:pt>
                <c:pt idx="1">
                  <c:v>2016                                                                                    n=304</c:v>
                </c:pt>
              </c:strCache>
            </c:strRef>
          </c:cat>
          <c:val>
            <c:numRef>
              <c:f>Neighborliness!$AB$27:$AB$28</c:f>
              <c:numCache>
                <c:formatCode>0%</c:formatCode>
                <c:ptCount val="2"/>
                <c:pt idx="0">
                  <c:v>8.6757990867579904E-2</c:v>
                </c:pt>
                <c:pt idx="1">
                  <c:v>0.125</c:v>
                </c:pt>
              </c:numCache>
            </c:numRef>
          </c:val>
          <c:extLst>
            <c:ext xmlns:c16="http://schemas.microsoft.com/office/drawing/2014/chart" uri="{C3380CC4-5D6E-409C-BE32-E72D297353CC}">
              <c16:uniqueId val="{00000003-E85B-4055-9D9E-E11B9E6BB3CE}"/>
            </c:ext>
          </c:extLst>
        </c:ser>
        <c:ser>
          <c:idx val="4"/>
          <c:order val="4"/>
          <c:tx>
            <c:strRef>
              <c:f>Neighborliness!$AC$26</c:f>
              <c:strCache>
                <c:ptCount val="1"/>
                <c:pt idx="0">
                  <c:v>Strongly disagree</c:v>
                </c:pt>
              </c:strCache>
            </c:strRef>
          </c:tx>
          <c:spPr>
            <a:solidFill>
              <a:schemeClr val="accent4">
                <a:tint val="54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Neighborliness!$X$27:$X$28</c:f>
              <c:strCache>
                <c:ptCount val="2"/>
                <c:pt idx="0">
                  <c:v>2023                                                                                             n=219</c:v>
                </c:pt>
                <c:pt idx="1">
                  <c:v>2016                                                                                    n=304</c:v>
                </c:pt>
              </c:strCache>
            </c:strRef>
          </c:cat>
          <c:val>
            <c:numRef>
              <c:f>Neighborliness!$AC$27:$AC$28</c:f>
              <c:numCache>
                <c:formatCode>0%</c:formatCode>
                <c:ptCount val="2"/>
                <c:pt idx="0">
                  <c:v>3.1963470319634701E-2</c:v>
                </c:pt>
                <c:pt idx="1">
                  <c:v>6.5789473684210523E-2</c:v>
                </c:pt>
              </c:numCache>
            </c:numRef>
          </c:val>
          <c:extLst>
            <c:ext xmlns:c16="http://schemas.microsoft.com/office/drawing/2014/chart" uri="{C3380CC4-5D6E-409C-BE32-E72D297353CC}">
              <c16:uniqueId val="{00000004-E85B-4055-9D9E-E11B9E6BB3CE}"/>
            </c:ext>
          </c:extLst>
        </c:ser>
        <c:dLbls>
          <c:showLegendKey val="0"/>
          <c:showVal val="0"/>
          <c:showCatName val="0"/>
          <c:showSerName val="0"/>
          <c:showPercent val="0"/>
          <c:showBubbleSize val="0"/>
        </c:dLbls>
        <c:gapWidth val="100"/>
        <c:overlap val="100"/>
        <c:axId val="1902054896"/>
        <c:axId val="1902055376"/>
      </c:barChart>
      <c:catAx>
        <c:axId val="1902054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902055376"/>
        <c:crosses val="autoZero"/>
        <c:auto val="1"/>
        <c:lblAlgn val="ctr"/>
        <c:lblOffset val="100"/>
        <c:noMultiLvlLbl val="0"/>
      </c:catAx>
      <c:valAx>
        <c:axId val="1902055376"/>
        <c:scaling>
          <c:orientation val="minMax"/>
        </c:scaling>
        <c:delete val="1"/>
        <c:axPos val="b"/>
        <c:numFmt formatCode="0%" sourceLinked="1"/>
        <c:majorTickMark val="none"/>
        <c:minorTickMark val="none"/>
        <c:tickLblPos val="nextTo"/>
        <c:crossAx val="1902054896"/>
        <c:crosses val="autoZero"/>
        <c:crossBetween val="between"/>
      </c:valAx>
      <c:spPr>
        <a:noFill/>
        <a:ln>
          <a:noFill/>
        </a:ln>
        <a:effectLst/>
      </c:spPr>
    </c:plotArea>
    <c:legend>
      <c:legendPos val="t"/>
      <c:layout>
        <c:manualLayout>
          <c:xMode val="edge"/>
          <c:yMode val="edge"/>
          <c:x val="5.0000034368064092E-2"/>
          <c:y val="7.9362528745482858E-2"/>
          <c:w val="0.89999993126387179"/>
          <c:h val="0.1161165745382868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SelfEfficacy!$W$35</c:f>
              <c:strCache>
                <c:ptCount val="1"/>
                <c:pt idx="0">
                  <c:v>A great deal</c:v>
                </c:pt>
              </c:strCache>
            </c:strRef>
          </c:tx>
          <c:spPr>
            <a:solidFill>
              <a:schemeClr val="accent4">
                <a:lumMod val="5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SelfEfficacy!$V$36:$V$37</c:f>
              <c:strCache>
                <c:ptCount val="2"/>
                <c:pt idx="0">
                  <c:v>2023                                                                     n=219</c:v>
                </c:pt>
                <c:pt idx="1">
                  <c:v>2016                                                                                       n=303</c:v>
                </c:pt>
              </c:strCache>
            </c:strRef>
          </c:cat>
          <c:val>
            <c:numRef>
              <c:f>SelfEfficacy!$W$36:$W$37</c:f>
              <c:numCache>
                <c:formatCode>0%</c:formatCode>
                <c:ptCount val="2"/>
                <c:pt idx="0">
                  <c:v>0.26940639269406391</c:v>
                </c:pt>
                <c:pt idx="1">
                  <c:v>0.18151815181518152</c:v>
                </c:pt>
              </c:numCache>
            </c:numRef>
          </c:val>
          <c:extLst>
            <c:ext xmlns:c16="http://schemas.microsoft.com/office/drawing/2014/chart" uri="{C3380CC4-5D6E-409C-BE32-E72D297353CC}">
              <c16:uniqueId val="{00000000-9B1A-410C-A8F6-3457E80F0984}"/>
            </c:ext>
          </c:extLst>
        </c:ser>
        <c:ser>
          <c:idx val="1"/>
          <c:order val="1"/>
          <c:tx>
            <c:strRef>
              <c:f>SelfEfficacy!$X$35</c:f>
              <c:strCache>
                <c:ptCount val="1"/>
                <c:pt idx="0">
                  <c:v>A fair amount</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SelfEfficacy!$V$36:$V$37</c:f>
              <c:strCache>
                <c:ptCount val="2"/>
                <c:pt idx="0">
                  <c:v>2023                                                                     n=219</c:v>
                </c:pt>
                <c:pt idx="1">
                  <c:v>2016                                                                                       n=303</c:v>
                </c:pt>
              </c:strCache>
            </c:strRef>
          </c:cat>
          <c:val>
            <c:numRef>
              <c:f>SelfEfficacy!$X$36:$X$37</c:f>
              <c:numCache>
                <c:formatCode>0%</c:formatCode>
                <c:ptCount val="2"/>
                <c:pt idx="0">
                  <c:v>0.36073059360730592</c:v>
                </c:pt>
                <c:pt idx="1">
                  <c:v>0.37623762376237624</c:v>
                </c:pt>
              </c:numCache>
            </c:numRef>
          </c:val>
          <c:extLst>
            <c:ext xmlns:c16="http://schemas.microsoft.com/office/drawing/2014/chart" uri="{C3380CC4-5D6E-409C-BE32-E72D297353CC}">
              <c16:uniqueId val="{00000001-9B1A-410C-A8F6-3457E80F0984}"/>
            </c:ext>
          </c:extLst>
        </c:ser>
        <c:ser>
          <c:idx val="2"/>
          <c:order val="2"/>
          <c:tx>
            <c:strRef>
              <c:f>SelfEfficacy!$Y$35</c:f>
              <c:strCache>
                <c:ptCount val="1"/>
                <c:pt idx="0">
                  <c:v>Some</c:v>
                </c:pt>
              </c:strCache>
            </c:strRef>
          </c:tx>
          <c:spPr>
            <a:solidFill>
              <a:schemeClr val="accent4">
                <a:tint val="86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SelfEfficacy!$V$36:$V$37</c:f>
              <c:strCache>
                <c:ptCount val="2"/>
                <c:pt idx="0">
                  <c:v>2023                                                                     n=219</c:v>
                </c:pt>
                <c:pt idx="1">
                  <c:v>2016                                                                                       n=303</c:v>
                </c:pt>
              </c:strCache>
            </c:strRef>
          </c:cat>
          <c:val>
            <c:numRef>
              <c:f>SelfEfficacy!$Y$36:$Y$37</c:f>
              <c:numCache>
                <c:formatCode>0%</c:formatCode>
                <c:ptCount val="2"/>
                <c:pt idx="0">
                  <c:v>0.27397260273972601</c:v>
                </c:pt>
                <c:pt idx="1">
                  <c:v>0.31353135313531355</c:v>
                </c:pt>
              </c:numCache>
            </c:numRef>
          </c:val>
          <c:extLst>
            <c:ext xmlns:c16="http://schemas.microsoft.com/office/drawing/2014/chart" uri="{C3380CC4-5D6E-409C-BE32-E72D297353CC}">
              <c16:uniqueId val="{00000002-9B1A-410C-A8F6-3457E80F0984}"/>
            </c:ext>
          </c:extLst>
        </c:ser>
        <c:ser>
          <c:idx val="3"/>
          <c:order val="3"/>
          <c:tx>
            <c:strRef>
              <c:f>SelfEfficacy!$Z$35</c:f>
              <c:strCache>
                <c:ptCount val="1"/>
                <c:pt idx="0">
                  <c:v> A little or none</c:v>
                </c:pt>
              </c:strCache>
            </c:strRef>
          </c:tx>
          <c:spPr>
            <a:solidFill>
              <a:schemeClr val="accent4">
                <a:tint val="58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SelfEfficacy!$V$36:$V$37</c:f>
              <c:strCache>
                <c:ptCount val="2"/>
                <c:pt idx="0">
                  <c:v>2023                                                                     n=219</c:v>
                </c:pt>
                <c:pt idx="1">
                  <c:v>2016                                                                                       n=303</c:v>
                </c:pt>
              </c:strCache>
            </c:strRef>
          </c:cat>
          <c:val>
            <c:numRef>
              <c:f>SelfEfficacy!$Z$36:$Z$37</c:f>
              <c:numCache>
                <c:formatCode>0%</c:formatCode>
                <c:ptCount val="2"/>
                <c:pt idx="0">
                  <c:v>9.5890410958904104E-2</c:v>
                </c:pt>
                <c:pt idx="1">
                  <c:v>0.12871287128712872</c:v>
                </c:pt>
              </c:numCache>
            </c:numRef>
          </c:val>
          <c:extLst>
            <c:ext xmlns:c16="http://schemas.microsoft.com/office/drawing/2014/chart" uri="{C3380CC4-5D6E-409C-BE32-E72D297353CC}">
              <c16:uniqueId val="{00000003-9B1A-410C-A8F6-3457E80F0984}"/>
            </c:ext>
          </c:extLst>
        </c:ser>
        <c:dLbls>
          <c:showLegendKey val="0"/>
          <c:showVal val="0"/>
          <c:showCatName val="0"/>
          <c:showSerName val="0"/>
          <c:showPercent val="0"/>
          <c:showBubbleSize val="0"/>
        </c:dLbls>
        <c:gapWidth val="100"/>
        <c:overlap val="100"/>
        <c:axId val="1909853056"/>
        <c:axId val="1909856416"/>
      </c:barChart>
      <c:catAx>
        <c:axId val="1909853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909856416"/>
        <c:crosses val="autoZero"/>
        <c:auto val="1"/>
        <c:lblAlgn val="ctr"/>
        <c:lblOffset val="100"/>
        <c:noMultiLvlLbl val="0"/>
      </c:catAx>
      <c:valAx>
        <c:axId val="1909856416"/>
        <c:scaling>
          <c:orientation val="minMax"/>
        </c:scaling>
        <c:delete val="1"/>
        <c:axPos val="b"/>
        <c:numFmt formatCode="0%" sourceLinked="1"/>
        <c:majorTickMark val="none"/>
        <c:minorTickMark val="none"/>
        <c:tickLblPos val="nextTo"/>
        <c:crossAx val="1909853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1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0.06706</cdr:x>
      <cdr:y>0.0434</cdr:y>
    </cdr:from>
    <cdr:to>
      <cdr:x>0.89538</cdr:x>
      <cdr:y>0.37674</cdr:y>
    </cdr:to>
    <cdr:sp macro="" textlink="">
      <cdr:nvSpPr>
        <cdr:cNvPr id="2" name="TextBox 1">
          <a:extLst xmlns:a="http://schemas.openxmlformats.org/drawingml/2006/main">
            <a:ext uri="{FF2B5EF4-FFF2-40B4-BE49-F238E27FC236}">
              <a16:creationId xmlns:a16="http://schemas.microsoft.com/office/drawing/2014/main" id="{FBD9914A-5EFB-DF0A-3688-363695C95FF1}"/>
            </a:ext>
          </a:extLst>
        </cdr:cNvPr>
        <cdr:cNvSpPr txBox="1"/>
      </cdr:nvSpPr>
      <cdr:spPr>
        <a:xfrm xmlns:a="http://schemas.openxmlformats.org/drawingml/2006/main">
          <a:off x="438151" y="119055"/>
          <a:ext cx="5412376" cy="9144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800" b="1" i="0" baseline="0" dirty="0">
              <a:effectLst/>
              <a:latin typeface="+mn-lt"/>
              <a:ea typeface="+mn-ea"/>
              <a:cs typeface="+mn-cs"/>
            </a:rPr>
            <a:t>In 2023, about 7 out of 10 respondents said they would </a:t>
          </a:r>
        </a:p>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800" b="1" i="0" baseline="0" dirty="0">
              <a:effectLst/>
              <a:latin typeface="+mn-lt"/>
              <a:ea typeface="+mn-ea"/>
              <a:cs typeface="+mn-cs"/>
            </a:rPr>
            <a:t>recommend the neighborhood as a good place to live.</a:t>
          </a:r>
          <a:endParaRPr lang="en-US" sz="1800" dirty="0">
            <a:effectLst/>
          </a:endParaRPr>
        </a:p>
        <a:p xmlns:a="http://schemas.openxmlformats.org/drawingml/2006/main">
          <a:endParaRPr lang="en-US" sz="1800" dirty="0"/>
        </a:p>
      </cdr:txBody>
    </cdr:sp>
  </cdr:relSizeAnchor>
  <cdr:relSizeAnchor xmlns:cdr="http://schemas.openxmlformats.org/drawingml/2006/chartDrawing">
    <cdr:from>
      <cdr:x>0.18965</cdr:x>
      <cdr:y>0.59491</cdr:y>
    </cdr:from>
    <cdr:to>
      <cdr:x>0.28497</cdr:x>
      <cdr:y>0.75116</cdr:y>
    </cdr:to>
    <cdr:sp macro="" textlink="">
      <cdr:nvSpPr>
        <cdr:cNvPr id="3" name="TextBox 2">
          <a:extLst xmlns:a="http://schemas.openxmlformats.org/drawingml/2006/main">
            <a:ext uri="{FF2B5EF4-FFF2-40B4-BE49-F238E27FC236}">
              <a16:creationId xmlns:a16="http://schemas.microsoft.com/office/drawing/2014/main" id="{A523BCF5-506C-262A-FA2C-BACC2D039C8F}"/>
            </a:ext>
          </a:extLst>
        </cdr:cNvPr>
        <cdr:cNvSpPr txBox="1"/>
      </cdr:nvSpPr>
      <cdr:spPr>
        <a:xfrm xmlns:a="http://schemas.openxmlformats.org/drawingml/2006/main">
          <a:off x="1239225" y="1631950"/>
          <a:ext cx="622840" cy="428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solidFill>
                <a:schemeClr val="bg1"/>
              </a:solidFill>
            </a:rPr>
            <a:t>36%</a:t>
          </a:r>
        </a:p>
      </cdr:txBody>
    </cdr:sp>
  </cdr:relSizeAnchor>
  <cdr:relSizeAnchor xmlns:cdr="http://schemas.openxmlformats.org/drawingml/2006/chartDrawing">
    <cdr:from>
      <cdr:x>0.47977</cdr:x>
      <cdr:y>0.59491</cdr:y>
    </cdr:from>
    <cdr:to>
      <cdr:x>0.57509</cdr:x>
      <cdr:y>0.75116</cdr:y>
    </cdr:to>
    <cdr:sp macro="" textlink="">
      <cdr:nvSpPr>
        <cdr:cNvPr id="4" name="TextBox 1">
          <a:extLst xmlns:a="http://schemas.openxmlformats.org/drawingml/2006/main">
            <a:ext uri="{FF2B5EF4-FFF2-40B4-BE49-F238E27FC236}">
              <a16:creationId xmlns:a16="http://schemas.microsoft.com/office/drawing/2014/main" id="{1A205A5E-D8C1-DF4D-8053-35135859D604}"/>
            </a:ext>
          </a:extLst>
        </cdr:cNvPr>
        <cdr:cNvSpPr txBox="1"/>
      </cdr:nvSpPr>
      <cdr:spPr>
        <a:xfrm xmlns:a="http://schemas.openxmlformats.org/drawingml/2006/main">
          <a:off x="3134909" y="1631950"/>
          <a:ext cx="622839" cy="4286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solidFill>
                <a:schemeClr val="bg1"/>
              </a:solidFill>
            </a:rPr>
            <a:t>36%</a:t>
          </a:r>
        </a:p>
      </cdr:txBody>
    </cdr:sp>
  </cdr:relSizeAnchor>
  <cdr:relSizeAnchor xmlns:cdr="http://schemas.openxmlformats.org/drawingml/2006/chartDrawing">
    <cdr:from>
      <cdr:x>0.71212</cdr:x>
      <cdr:y>0.59491</cdr:y>
    </cdr:from>
    <cdr:to>
      <cdr:x>0.80744</cdr:x>
      <cdr:y>0.75116</cdr:y>
    </cdr:to>
    <cdr:sp macro="" textlink="">
      <cdr:nvSpPr>
        <cdr:cNvPr id="5" name="TextBox 1">
          <a:extLst xmlns:a="http://schemas.openxmlformats.org/drawingml/2006/main">
            <a:ext uri="{FF2B5EF4-FFF2-40B4-BE49-F238E27FC236}">
              <a16:creationId xmlns:a16="http://schemas.microsoft.com/office/drawing/2014/main" id="{1A205A5E-D8C1-DF4D-8053-35135859D604}"/>
            </a:ext>
          </a:extLst>
        </cdr:cNvPr>
        <cdr:cNvSpPr txBox="1"/>
      </cdr:nvSpPr>
      <cdr:spPr>
        <a:xfrm xmlns:a="http://schemas.openxmlformats.org/drawingml/2006/main">
          <a:off x="4653115" y="1631950"/>
          <a:ext cx="622839" cy="4286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solidFill>
                <a:schemeClr val="bg1"/>
              </a:solidFill>
            </a:rPr>
            <a:t>24%</a:t>
          </a:r>
        </a:p>
      </cdr:txBody>
    </cdr:sp>
  </cdr:relSizeAnchor>
  <cdr:relSizeAnchor xmlns:cdr="http://schemas.openxmlformats.org/drawingml/2006/chartDrawing">
    <cdr:from>
      <cdr:x>0.8208</cdr:x>
      <cdr:y>0.59491</cdr:y>
    </cdr:from>
    <cdr:to>
      <cdr:x>0.91612</cdr:x>
      <cdr:y>0.75116</cdr:y>
    </cdr:to>
    <cdr:sp macro="" textlink="">
      <cdr:nvSpPr>
        <cdr:cNvPr id="6" name="TextBox 1">
          <a:extLst xmlns:a="http://schemas.openxmlformats.org/drawingml/2006/main">
            <a:ext uri="{FF2B5EF4-FFF2-40B4-BE49-F238E27FC236}">
              <a16:creationId xmlns:a16="http://schemas.microsoft.com/office/drawing/2014/main" id="{395D42F6-DD0C-8EBD-96AE-729E00489737}"/>
            </a:ext>
          </a:extLst>
        </cdr:cNvPr>
        <cdr:cNvSpPr txBox="1"/>
      </cdr:nvSpPr>
      <cdr:spPr>
        <a:xfrm xmlns:a="http://schemas.openxmlformats.org/drawingml/2006/main">
          <a:off x="5363241" y="1631950"/>
          <a:ext cx="622840" cy="4286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solidFill>
                <a:schemeClr val="bg1"/>
              </a:solidFill>
            </a:rPr>
            <a:t>4%</a:t>
          </a:r>
        </a:p>
      </cdr:txBody>
    </cdr:sp>
  </cdr:relSizeAnchor>
  <cdr:relSizeAnchor xmlns:cdr="http://schemas.openxmlformats.org/drawingml/2006/chartDrawing">
    <cdr:from>
      <cdr:x>0.08492</cdr:x>
      <cdr:y>0.34491</cdr:y>
    </cdr:from>
    <cdr:to>
      <cdr:x>0.2513</cdr:x>
      <cdr:y>0.67824</cdr:y>
    </cdr:to>
    <cdr:sp macro="" textlink="">
      <cdr:nvSpPr>
        <cdr:cNvPr id="7" name="TextBox 6">
          <a:extLst xmlns:a="http://schemas.openxmlformats.org/drawingml/2006/main">
            <a:ext uri="{FF2B5EF4-FFF2-40B4-BE49-F238E27FC236}">
              <a16:creationId xmlns:a16="http://schemas.microsoft.com/office/drawing/2014/main" id="{A13A4D44-57AF-E355-CC6A-413735CA6323}"/>
            </a:ext>
          </a:extLst>
        </cdr:cNvPr>
        <cdr:cNvSpPr txBox="1"/>
      </cdr:nvSpPr>
      <cdr:spPr>
        <a:xfrm xmlns:a="http://schemas.openxmlformats.org/drawingml/2006/main">
          <a:off x="554894" y="946150"/>
          <a:ext cx="108713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solidFill>
                <a:schemeClr val="accent3">
                  <a:lumMod val="75000"/>
                </a:schemeClr>
              </a:solidFill>
            </a:rPr>
            <a:t>Definitely would</a:t>
          </a:r>
        </a:p>
        <a:p xmlns:a="http://schemas.openxmlformats.org/drawingml/2006/main">
          <a:r>
            <a:rPr lang="en-US" sz="1100" b="1">
              <a:solidFill>
                <a:schemeClr val="accent3">
                  <a:lumMod val="75000"/>
                </a:schemeClr>
              </a:solidFill>
            </a:rPr>
            <a:t>Recommend</a:t>
          </a:r>
        </a:p>
      </cdr:txBody>
    </cdr:sp>
  </cdr:relSizeAnchor>
  <cdr:relSizeAnchor xmlns:cdr="http://schemas.openxmlformats.org/drawingml/2006/chartDrawing">
    <cdr:from>
      <cdr:x>0.36858</cdr:x>
      <cdr:y>0.34491</cdr:y>
    </cdr:from>
    <cdr:to>
      <cdr:x>0.53496</cdr:x>
      <cdr:y>0.67824</cdr:y>
    </cdr:to>
    <cdr:sp macro="" textlink="">
      <cdr:nvSpPr>
        <cdr:cNvPr id="8" name="TextBox 1">
          <a:extLst xmlns:a="http://schemas.openxmlformats.org/drawingml/2006/main">
            <a:ext uri="{FF2B5EF4-FFF2-40B4-BE49-F238E27FC236}">
              <a16:creationId xmlns:a16="http://schemas.microsoft.com/office/drawing/2014/main" id="{30C1271E-38FE-1D78-C058-8554EF853B04}"/>
            </a:ext>
          </a:extLst>
        </cdr:cNvPr>
        <cdr:cNvSpPr txBox="1"/>
      </cdr:nvSpPr>
      <cdr:spPr>
        <a:xfrm xmlns:a="http://schemas.openxmlformats.org/drawingml/2006/main">
          <a:off x="2408351" y="946150"/>
          <a:ext cx="1087137"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chemeClr val="accent3">
                  <a:lumMod val="60000"/>
                  <a:lumOff val="40000"/>
                </a:schemeClr>
              </a:solidFill>
            </a:rPr>
            <a:t>Probably</a:t>
          </a:r>
          <a:r>
            <a:rPr lang="en-US" sz="1100" b="1" baseline="0">
              <a:solidFill>
                <a:schemeClr val="accent3">
                  <a:lumMod val="60000"/>
                  <a:lumOff val="40000"/>
                </a:schemeClr>
              </a:solidFill>
            </a:rPr>
            <a:t> would</a:t>
          </a:r>
        </a:p>
        <a:p xmlns:a="http://schemas.openxmlformats.org/drawingml/2006/main">
          <a:r>
            <a:rPr lang="en-US" sz="1100" b="1">
              <a:solidFill>
                <a:schemeClr val="accent3">
                  <a:lumMod val="60000"/>
                  <a:lumOff val="40000"/>
                </a:schemeClr>
              </a:solidFill>
            </a:rPr>
            <a:t>Recommend</a:t>
          </a:r>
        </a:p>
      </cdr:txBody>
    </cdr:sp>
  </cdr:relSizeAnchor>
  <cdr:relSizeAnchor xmlns:cdr="http://schemas.openxmlformats.org/drawingml/2006/chartDrawing">
    <cdr:from>
      <cdr:x>0.66791</cdr:x>
      <cdr:y>0.34144</cdr:y>
    </cdr:from>
    <cdr:to>
      <cdr:x>0.83429</cdr:x>
      <cdr:y>0.67477</cdr:y>
    </cdr:to>
    <cdr:sp macro="" textlink="">
      <cdr:nvSpPr>
        <cdr:cNvPr id="9" name="TextBox 1">
          <a:extLst xmlns:a="http://schemas.openxmlformats.org/drawingml/2006/main">
            <a:ext uri="{FF2B5EF4-FFF2-40B4-BE49-F238E27FC236}">
              <a16:creationId xmlns:a16="http://schemas.microsoft.com/office/drawing/2014/main" id="{0FD83F77-40BF-1910-F35F-12FB3B55C773}"/>
            </a:ext>
          </a:extLst>
        </cdr:cNvPr>
        <cdr:cNvSpPr txBox="1"/>
      </cdr:nvSpPr>
      <cdr:spPr>
        <a:xfrm xmlns:a="http://schemas.openxmlformats.org/drawingml/2006/main">
          <a:off x="4364241" y="936625"/>
          <a:ext cx="1087138"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a:solidFill>
                <a:schemeClr val="accent4">
                  <a:lumMod val="60000"/>
                  <a:lumOff val="40000"/>
                </a:schemeClr>
              </a:solidFill>
            </a:rPr>
            <a:t>Probably</a:t>
          </a:r>
          <a:r>
            <a:rPr lang="en-US" sz="1100" b="1" baseline="0">
              <a:solidFill>
                <a:schemeClr val="accent4">
                  <a:lumMod val="60000"/>
                  <a:lumOff val="40000"/>
                </a:schemeClr>
              </a:solidFill>
            </a:rPr>
            <a:t> would</a:t>
          </a:r>
        </a:p>
        <a:p xmlns:a="http://schemas.openxmlformats.org/drawingml/2006/main">
          <a:pPr algn="r"/>
          <a:r>
            <a:rPr lang="en-US" sz="1100" b="1">
              <a:solidFill>
                <a:schemeClr val="accent4">
                  <a:lumMod val="60000"/>
                  <a:lumOff val="40000"/>
                </a:schemeClr>
              </a:solidFill>
            </a:rPr>
            <a:t>Recommend</a:t>
          </a:r>
        </a:p>
      </cdr:txBody>
    </cdr:sp>
  </cdr:relSizeAnchor>
  <cdr:relSizeAnchor xmlns:cdr="http://schemas.openxmlformats.org/drawingml/2006/chartDrawing">
    <cdr:from>
      <cdr:x>0.83362</cdr:x>
      <cdr:y>0.34491</cdr:y>
    </cdr:from>
    <cdr:to>
      <cdr:x>1</cdr:x>
      <cdr:y>0.67824</cdr:y>
    </cdr:to>
    <cdr:sp macro="" textlink="">
      <cdr:nvSpPr>
        <cdr:cNvPr id="10" name="TextBox 1">
          <a:extLst xmlns:a="http://schemas.openxmlformats.org/drawingml/2006/main">
            <a:ext uri="{FF2B5EF4-FFF2-40B4-BE49-F238E27FC236}">
              <a16:creationId xmlns:a16="http://schemas.microsoft.com/office/drawing/2014/main" id="{FEA7D5EE-EA6D-15AC-293D-E6B66E31CFF4}"/>
            </a:ext>
          </a:extLst>
        </cdr:cNvPr>
        <cdr:cNvSpPr txBox="1"/>
      </cdr:nvSpPr>
      <cdr:spPr>
        <a:xfrm xmlns:a="http://schemas.openxmlformats.org/drawingml/2006/main">
          <a:off x="5447013" y="946150"/>
          <a:ext cx="1087138"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baseline="0">
              <a:solidFill>
                <a:schemeClr val="accent4">
                  <a:lumMod val="75000"/>
                </a:schemeClr>
              </a:solidFill>
            </a:rPr>
            <a:t>Definitely would</a:t>
          </a:r>
        </a:p>
        <a:p xmlns:a="http://schemas.openxmlformats.org/drawingml/2006/main">
          <a:pPr algn="r"/>
          <a:r>
            <a:rPr lang="en-US" sz="1100" b="1">
              <a:solidFill>
                <a:schemeClr val="accent4">
                  <a:lumMod val="75000"/>
                </a:schemeClr>
              </a:solidFill>
            </a:rPr>
            <a:t>Recommend</a:t>
          </a:r>
        </a:p>
      </cdr:txBody>
    </cdr:sp>
  </cdr:relSizeAnchor>
  <cdr:relSizeAnchor xmlns:cdr="http://schemas.openxmlformats.org/drawingml/2006/chartDrawing">
    <cdr:from>
      <cdr:x>0.46258</cdr:x>
      <cdr:y>0.2338</cdr:y>
    </cdr:from>
    <cdr:to>
      <cdr:x>0.56229</cdr:x>
      <cdr:y>0.36227</cdr:y>
    </cdr:to>
    <cdr:sp macro="" textlink="">
      <cdr:nvSpPr>
        <cdr:cNvPr id="11" name="TextBox 1">
          <a:extLst xmlns:a="http://schemas.openxmlformats.org/drawingml/2006/main">
            <a:ext uri="{FF2B5EF4-FFF2-40B4-BE49-F238E27FC236}">
              <a16:creationId xmlns:a16="http://schemas.microsoft.com/office/drawing/2014/main" id="{806E8B09-8E99-39D9-0B42-995BEB5AA8F6}"/>
            </a:ext>
          </a:extLst>
        </cdr:cNvPr>
        <cdr:cNvSpPr txBox="1"/>
      </cdr:nvSpPr>
      <cdr:spPr>
        <a:xfrm xmlns:a="http://schemas.openxmlformats.org/drawingml/2006/main">
          <a:off x="3022600" y="641350"/>
          <a:ext cx="651510" cy="3524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n=225</a:t>
          </a:r>
        </a:p>
      </cdr:txBody>
    </cdr:sp>
  </cdr:relSizeAnchor>
</c:userShapes>
</file>

<file path=ppt/drawings/drawing2.xml><?xml version="1.0" encoding="utf-8"?>
<c:userShapes xmlns:c="http://schemas.openxmlformats.org/drawingml/2006/chart">
  <cdr:relSizeAnchor xmlns:cdr="http://schemas.openxmlformats.org/drawingml/2006/chartDrawing">
    <cdr:from>
      <cdr:x>0.05625</cdr:x>
      <cdr:y>0.05035</cdr:y>
    </cdr:from>
    <cdr:to>
      <cdr:x>0.25625</cdr:x>
      <cdr:y>0.38368</cdr:y>
    </cdr:to>
    <cdr:sp macro="" textlink="">
      <cdr:nvSpPr>
        <cdr:cNvPr id="2" name="TextBox 1">
          <a:extLst xmlns:a="http://schemas.openxmlformats.org/drawingml/2006/main">
            <a:ext uri="{FF2B5EF4-FFF2-40B4-BE49-F238E27FC236}">
              <a16:creationId xmlns:a16="http://schemas.microsoft.com/office/drawing/2014/main" id="{6E6426A5-BFB7-FBFE-7029-679868D32A78}"/>
            </a:ext>
          </a:extLst>
        </cdr:cNvPr>
        <cdr:cNvSpPr txBox="1"/>
      </cdr:nvSpPr>
      <cdr:spPr>
        <a:xfrm xmlns:a="http://schemas.openxmlformats.org/drawingml/2006/main">
          <a:off x="257175" y="1381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0.97988</cdr:x>
      <cdr:y>0.90278</cdr:y>
    </cdr:to>
    <cdr:sp macro="" textlink="">
      <cdr:nvSpPr>
        <cdr:cNvPr id="3" name="TextBox 2">
          <a:extLst xmlns:a="http://schemas.openxmlformats.org/drawingml/2006/main">
            <a:ext uri="{FF2B5EF4-FFF2-40B4-BE49-F238E27FC236}">
              <a16:creationId xmlns:a16="http://schemas.microsoft.com/office/drawing/2014/main" id="{86DBBC9A-AB96-96BB-3C47-CA376A3549B8}"/>
            </a:ext>
          </a:extLst>
        </cdr:cNvPr>
        <cdr:cNvSpPr txBox="1"/>
      </cdr:nvSpPr>
      <cdr:spPr>
        <a:xfrm xmlns:a="http://schemas.openxmlformats.org/drawingml/2006/main">
          <a:off x="0" y="0"/>
          <a:ext cx="6029326" cy="2476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Respondents</a:t>
          </a:r>
          <a:r>
            <a:rPr lang="en-US" sz="1800" b="1" baseline="0" dirty="0"/>
            <a:t> that say they "definitely would recommend"</a:t>
          </a:r>
        </a:p>
        <a:p xmlns:a="http://schemas.openxmlformats.org/drawingml/2006/main">
          <a:r>
            <a:rPr lang="en-US" sz="1800" b="1" baseline="0" dirty="0"/>
            <a:t>the community as a good place to live grew </a:t>
          </a:r>
        </a:p>
        <a:p xmlns:a="http://schemas.openxmlformats.org/drawingml/2006/main">
          <a:r>
            <a:rPr lang="en-US" sz="1800" b="1" baseline="0" dirty="0"/>
            <a:t>25 percentage points from 11% in 2016 to 36% in 2023</a:t>
          </a:r>
          <a:endParaRPr lang="en-US"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0.47378</cdr:x>
      <cdr:y>0.2309</cdr:y>
    </cdr:from>
    <cdr:to>
      <cdr:x>0.57291</cdr:x>
      <cdr:y>0.35937</cdr:y>
    </cdr:to>
    <cdr:sp macro="" textlink="">
      <cdr:nvSpPr>
        <cdr:cNvPr id="2" name="TextBox 1">
          <a:extLst xmlns:a="http://schemas.openxmlformats.org/drawingml/2006/main">
            <a:ext uri="{FF2B5EF4-FFF2-40B4-BE49-F238E27FC236}">
              <a16:creationId xmlns:a16="http://schemas.microsoft.com/office/drawing/2014/main" id="{069E7AB9-E85E-10E5-4B37-CB64E0C66DEB}"/>
            </a:ext>
          </a:extLst>
        </cdr:cNvPr>
        <cdr:cNvSpPr txBox="1"/>
      </cdr:nvSpPr>
      <cdr:spPr>
        <a:xfrm xmlns:a="http://schemas.openxmlformats.org/drawingml/2006/main">
          <a:off x="2680583" y="633412"/>
          <a:ext cx="560865" cy="352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n=213</a:t>
          </a:r>
        </a:p>
      </cdr:txBody>
    </cdr:sp>
  </cdr:relSizeAnchor>
  <cdr:relSizeAnchor xmlns:cdr="http://schemas.openxmlformats.org/drawingml/2006/chartDrawing">
    <cdr:from>
      <cdr:x>0.05051</cdr:x>
      <cdr:y>0.07118</cdr:y>
    </cdr:from>
    <cdr:to>
      <cdr:x>0.21212</cdr:x>
      <cdr:y>0.40451</cdr:y>
    </cdr:to>
    <cdr:sp macro="" textlink="">
      <cdr:nvSpPr>
        <cdr:cNvPr id="6" name="TextBox 5">
          <a:extLst xmlns:a="http://schemas.openxmlformats.org/drawingml/2006/main">
            <a:ext uri="{FF2B5EF4-FFF2-40B4-BE49-F238E27FC236}">
              <a16:creationId xmlns:a16="http://schemas.microsoft.com/office/drawing/2014/main" id="{405EF360-EC85-176B-3772-FD39680D7389}"/>
            </a:ext>
          </a:extLst>
        </cdr:cNvPr>
        <cdr:cNvSpPr txBox="1"/>
      </cdr:nvSpPr>
      <cdr:spPr>
        <a:xfrm xmlns:a="http://schemas.openxmlformats.org/drawingml/2006/main">
          <a:off x="285750" y="1952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0.04159</cdr:x>
      <cdr:y>0.03086</cdr:y>
    </cdr:from>
    <cdr:to>
      <cdr:x>0.90964</cdr:x>
      <cdr:y>0.28433</cdr:y>
    </cdr:to>
    <cdr:sp macro="" textlink="">
      <cdr:nvSpPr>
        <cdr:cNvPr id="7" name="TextBox 6">
          <a:extLst xmlns:a="http://schemas.openxmlformats.org/drawingml/2006/main">
            <a:ext uri="{FF2B5EF4-FFF2-40B4-BE49-F238E27FC236}">
              <a16:creationId xmlns:a16="http://schemas.microsoft.com/office/drawing/2014/main" id="{CDCF8804-83D7-AD08-4DEE-EF8B4A9CC319}"/>
            </a:ext>
          </a:extLst>
        </cdr:cNvPr>
        <cdr:cNvSpPr txBox="1"/>
      </cdr:nvSpPr>
      <cdr:spPr>
        <a:xfrm xmlns:a="http://schemas.openxmlformats.org/drawingml/2006/main">
          <a:off x="264543" y="95093"/>
          <a:ext cx="5521231" cy="7810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b="1" dirty="0"/>
            <a:t>In 2023, more than three-quarters</a:t>
          </a:r>
          <a:r>
            <a:rPr lang="en-US" sz="1800" b="1" baseline="0" dirty="0"/>
            <a:t> of respondents </a:t>
          </a:r>
        </a:p>
        <a:p xmlns:a="http://schemas.openxmlformats.org/drawingml/2006/main">
          <a:pPr algn="l"/>
          <a:r>
            <a:rPr lang="en-US" sz="1800" b="1" baseline="0" dirty="0"/>
            <a:t>say they are satisfied living in the community.</a:t>
          </a:r>
          <a:endParaRPr lang="en-US" sz="1800" b="1" dirty="0"/>
        </a:p>
      </cdr:txBody>
    </cdr:sp>
  </cdr:relSizeAnchor>
  <cdr:relSizeAnchor xmlns:cdr="http://schemas.openxmlformats.org/drawingml/2006/chartDrawing">
    <cdr:from>
      <cdr:x>0.04882</cdr:x>
      <cdr:y>0.34491</cdr:y>
    </cdr:from>
    <cdr:to>
      <cdr:x>0.21044</cdr:x>
      <cdr:y>0.67824</cdr:y>
    </cdr:to>
    <cdr:sp macro="" textlink="">
      <cdr:nvSpPr>
        <cdr:cNvPr id="8" name="TextBox 7">
          <a:extLst xmlns:a="http://schemas.openxmlformats.org/drawingml/2006/main">
            <a:ext uri="{FF2B5EF4-FFF2-40B4-BE49-F238E27FC236}">
              <a16:creationId xmlns:a16="http://schemas.microsoft.com/office/drawing/2014/main" id="{F148C2CE-A1D2-5ACE-3FE1-EF2008654672}"/>
            </a:ext>
          </a:extLst>
        </cdr:cNvPr>
        <cdr:cNvSpPr txBox="1"/>
      </cdr:nvSpPr>
      <cdr:spPr>
        <a:xfrm xmlns:a="http://schemas.openxmlformats.org/drawingml/2006/main">
          <a:off x="320867" y="946150"/>
          <a:ext cx="106218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3">
                  <a:lumMod val="75000"/>
                </a:schemeClr>
              </a:solidFill>
            </a:rPr>
            <a:t>Very </a:t>
          </a:r>
        </a:p>
        <a:p xmlns:a="http://schemas.openxmlformats.org/drawingml/2006/main">
          <a:r>
            <a:rPr lang="en-US" sz="1100" b="1" dirty="0">
              <a:solidFill>
                <a:schemeClr val="accent3">
                  <a:lumMod val="75000"/>
                </a:schemeClr>
              </a:solidFill>
            </a:rPr>
            <a:t>Satisfied</a:t>
          </a:r>
        </a:p>
      </cdr:txBody>
    </cdr:sp>
  </cdr:relSizeAnchor>
  <cdr:relSizeAnchor xmlns:cdr="http://schemas.openxmlformats.org/drawingml/2006/chartDrawing">
    <cdr:from>
      <cdr:x>0.31874</cdr:x>
      <cdr:y>0.34491</cdr:y>
    </cdr:from>
    <cdr:to>
      <cdr:x>0.48036</cdr:x>
      <cdr:y>0.67824</cdr:y>
    </cdr:to>
    <cdr:sp macro="" textlink="">
      <cdr:nvSpPr>
        <cdr:cNvPr id="9" name="TextBox 1">
          <a:extLst xmlns:a="http://schemas.openxmlformats.org/drawingml/2006/main">
            <a:ext uri="{FF2B5EF4-FFF2-40B4-BE49-F238E27FC236}">
              <a16:creationId xmlns:a16="http://schemas.microsoft.com/office/drawing/2014/main" id="{E96AEF9B-4255-E83F-8FAB-6ACE01C7C803}"/>
            </a:ext>
          </a:extLst>
        </cdr:cNvPr>
        <cdr:cNvSpPr txBox="1"/>
      </cdr:nvSpPr>
      <cdr:spPr>
        <a:xfrm xmlns:a="http://schemas.openxmlformats.org/drawingml/2006/main">
          <a:off x="2094859" y="946150"/>
          <a:ext cx="1062182"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chemeClr val="accent3">
                  <a:lumMod val="60000"/>
                  <a:lumOff val="40000"/>
                </a:schemeClr>
              </a:solidFill>
            </a:rPr>
            <a:t>Somewhat</a:t>
          </a:r>
        </a:p>
        <a:p xmlns:a="http://schemas.openxmlformats.org/drawingml/2006/main">
          <a:r>
            <a:rPr lang="en-US" sz="1100" b="1">
              <a:solidFill>
                <a:schemeClr val="accent3">
                  <a:lumMod val="60000"/>
                  <a:lumOff val="40000"/>
                </a:schemeClr>
              </a:solidFill>
            </a:rPr>
            <a:t>Satisfied</a:t>
          </a:r>
        </a:p>
      </cdr:txBody>
    </cdr:sp>
  </cdr:relSizeAnchor>
  <cdr:relSizeAnchor xmlns:cdr="http://schemas.openxmlformats.org/drawingml/2006/chartDrawing">
    <cdr:from>
      <cdr:x>0.71633</cdr:x>
      <cdr:y>0.34491</cdr:y>
    </cdr:from>
    <cdr:to>
      <cdr:x>0.87794</cdr:x>
      <cdr:y>0.67824</cdr:y>
    </cdr:to>
    <cdr:sp macro="" textlink="">
      <cdr:nvSpPr>
        <cdr:cNvPr id="10" name="TextBox 1">
          <a:extLst xmlns:a="http://schemas.openxmlformats.org/drawingml/2006/main">
            <a:ext uri="{FF2B5EF4-FFF2-40B4-BE49-F238E27FC236}">
              <a16:creationId xmlns:a16="http://schemas.microsoft.com/office/drawing/2014/main" id="{38ED5725-5E7D-CD2A-3363-88A2C603D6C0}"/>
            </a:ext>
          </a:extLst>
        </cdr:cNvPr>
        <cdr:cNvSpPr txBox="1"/>
      </cdr:nvSpPr>
      <cdr:spPr>
        <a:xfrm xmlns:a="http://schemas.openxmlformats.org/drawingml/2006/main">
          <a:off x="4707884" y="946150"/>
          <a:ext cx="1062182"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a:solidFill>
                <a:schemeClr val="accent4">
                  <a:lumMod val="60000"/>
                  <a:lumOff val="40000"/>
                </a:schemeClr>
              </a:solidFill>
            </a:rPr>
            <a:t>Somewhat</a:t>
          </a:r>
        </a:p>
        <a:p xmlns:a="http://schemas.openxmlformats.org/drawingml/2006/main">
          <a:pPr algn="r"/>
          <a:r>
            <a:rPr lang="en-US" sz="1100" b="1">
              <a:solidFill>
                <a:schemeClr val="accent4">
                  <a:lumMod val="60000"/>
                  <a:lumOff val="40000"/>
                </a:schemeClr>
              </a:solidFill>
            </a:rPr>
            <a:t>Dissatisfied</a:t>
          </a:r>
        </a:p>
      </cdr:txBody>
    </cdr:sp>
  </cdr:relSizeAnchor>
  <cdr:relSizeAnchor xmlns:cdr="http://schemas.openxmlformats.org/drawingml/2006/chartDrawing">
    <cdr:from>
      <cdr:x>0.83838</cdr:x>
      <cdr:y>0.34491</cdr:y>
    </cdr:from>
    <cdr:to>
      <cdr:x>1</cdr:x>
      <cdr:y>0.67824</cdr:y>
    </cdr:to>
    <cdr:sp macro="" textlink="">
      <cdr:nvSpPr>
        <cdr:cNvPr id="11" name="TextBox 1">
          <a:extLst xmlns:a="http://schemas.openxmlformats.org/drawingml/2006/main">
            <a:ext uri="{FF2B5EF4-FFF2-40B4-BE49-F238E27FC236}">
              <a16:creationId xmlns:a16="http://schemas.microsoft.com/office/drawing/2014/main" id="{6C33AB95-8A5F-E587-8860-160C91CD40DD}"/>
            </a:ext>
          </a:extLst>
        </cdr:cNvPr>
        <cdr:cNvSpPr txBox="1"/>
      </cdr:nvSpPr>
      <cdr:spPr>
        <a:xfrm xmlns:a="http://schemas.openxmlformats.org/drawingml/2006/main">
          <a:off x="5510069" y="946150"/>
          <a:ext cx="1062182"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a:solidFill>
                <a:schemeClr val="accent4">
                  <a:lumMod val="75000"/>
                </a:schemeClr>
              </a:solidFill>
            </a:rPr>
            <a:t>Very</a:t>
          </a:r>
        </a:p>
        <a:p xmlns:a="http://schemas.openxmlformats.org/drawingml/2006/main">
          <a:pPr algn="r"/>
          <a:r>
            <a:rPr lang="en-US" sz="1100" b="1">
              <a:solidFill>
                <a:schemeClr val="accent4">
                  <a:lumMod val="75000"/>
                </a:schemeClr>
              </a:solidFill>
            </a:rPr>
            <a:t>Dissatisfied</a:t>
          </a:r>
        </a:p>
      </cdr:txBody>
    </cdr:sp>
  </cdr:relSizeAnchor>
  <cdr:relSizeAnchor xmlns:cdr="http://schemas.openxmlformats.org/drawingml/2006/chartDrawing">
    <cdr:from>
      <cdr:x>0.15072</cdr:x>
      <cdr:y>0.59491</cdr:y>
    </cdr:from>
    <cdr:to>
      <cdr:x>0.28986</cdr:x>
      <cdr:y>0.92824</cdr:y>
    </cdr:to>
    <cdr:sp macro="" textlink="">
      <cdr:nvSpPr>
        <cdr:cNvPr id="12" name="TextBox 11">
          <a:extLst xmlns:a="http://schemas.openxmlformats.org/drawingml/2006/main">
            <a:ext uri="{FF2B5EF4-FFF2-40B4-BE49-F238E27FC236}">
              <a16:creationId xmlns:a16="http://schemas.microsoft.com/office/drawing/2014/main" id="{74FF4B4E-3049-74BD-CA43-A4CC42CCEEA6}"/>
            </a:ext>
          </a:extLst>
        </cdr:cNvPr>
        <cdr:cNvSpPr txBox="1"/>
      </cdr:nvSpPr>
      <cdr:spPr>
        <a:xfrm xmlns:a="http://schemas.openxmlformats.org/drawingml/2006/main">
          <a:off x="990601" y="1631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solidFill>
                <a:schemeClr val="bg1"/>
              </a:solidFill>
            </a:rPr>
            <a:t>31%</a:t>
          </a:r>
        </a:p>
      </cdr:txBody>
    </cdr:sp>
  </cdr:relSizeAnchor>
  <cdr:relSizeAnchor xmlns:cdr="http://schemas.openxmlformats.org/drawingml/2006/chartDrawing">
    <cdr:from>
      <cdr:x>0.48454</cdr:x>
      <cdr:y>0.59491</cdr:y>
    </cdr:from>
    <cdr:to>
      <cdr:x>0.62367</cdr:x>
      <cdr:y>0.92824</cdr:y>
    </cdr:to>
    <cdr:sp macro="" textlink="">
      <cdr:nvSpPr>
        <cdr:cNvPr id="13" name="TextBox 1">
          <a:extLst xmlns:a="http://schemas.openxmlformats.org/drawingml/2006/main">
            <a:ext uri="{FF2B5EF4-FFF2-40B4-BE49-F238E27FC236}">
              <a16:creationId xmlns:a16="http://schemas.microsoft.com/office/drawing/2014/main" id="{43F0E580-C092-7280-0B71-5BA1B9624133}"/>
            </a:ext>
          </a:extLst>
        </cdr:cNvPr>
        <cdr:cNvSpPr txBox="1"/>
      </cdr:nvSpPr>
      <cdr:spPr>
        <a:xfrm xmlns:a="http://schemas.openxmlformats.org/drawingml/2006/main">
          <a:off x="3184525" y="163195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solidFill>
                <a:schemeClr val="bg1"/>
              </a:solidFill>
            </a:rPr>
            <a:t>46%</a:t>
          </a:r>
        </a:p>
      </cdr:txBody>
    </cdr:sp>
  </cdr:relSizeAnchor>
  <cdr:relSizeAnchor xmlns:cdr="http://schemas.openxmlformats.org/drawingml/2006/chartDrawing">
    <cdr:from>
      <cdr:x>0.7599</cdr:x>
      <cdr:y>0.59491</cdr:y>
    </cdr:from>
    <cdr:to>
      <cdr:x>0.89903</cdr:x>
      <cdr:y>0.92824</cdr:y>
    </cdr:to>
    <cdr:sp macro="" textlink="">
      <cdr:nvSpPr>
        <cdr:cNvPr id="14" name="TextBox 1">
          <a:extLst xmlns:a="http://schemas.openxmlformats.org/drawingml/2006/main">
            <a:ext uri="{FF2B5EF4-FFF2-40B4-BE49-F238E27FC236}">
              <a16:creationId xmlns:a16="http://schemas.microsoft.com/office/drawing/2014/main" id="{C65C4B99-3D45-11F0-B4BF-09C4488A781A}"/>
            </a:ext>
          </a:extLst>
        </cdr:cNvPr>
        <cdr:cNvSpPr txBox="1"/>
      </cdr:nvSpPr>
      <cdr:spPr>
        <a:xfrm xmlns:a="http://schemas.openxmlformats.org/drawingml/2006/main">
          <a:off x="4994275" y="163195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solidFill>
                <a:schemeClr val="bg1"/>
              </a:solidFill>
            </a:rPr>
            <a:t>19%</a:t>
          </a:r>
        </a:p>
      </cdr:txBody>
    </cdr:sp>
  </cdr:relSizeAnchor>
  <cdr:relSizeAnchor xmlns:cdr="http://schemas.openxmlformats.org/drawingml/2006/chartDrawing">
    <cdr:from>
      <cdr:x>0.86087</cdr:x>
      <cdr:y>0.59491</cdr:y>
    </cdr:from>
    <cdr:to>
      <cdr:x>1</cdr:x>
      <cdr:y>0.92824</cdr:y>
    </cdr:to>
    <cdr:sp macro="" textlink="">
      <cdr:nvSpPr>
        <cdr:cNvPr id="15" name="TextBox 1">
          <a:extLst xmlns:a="http://schemas.openxmlformats.org/drawingml/2006/main">
            <a:ext uri="{FF2B5EF4-FFF2-40B4-BE49-F238E27FC236}">
              <a16:creationId xmlns:a16="http://schemas.microsoft.com/office/drawing/2014/main" id="{98261855-9D8A-7128-3E26-8DD68E892DC7}"/>
            </a:ext>
          </a:extLst>
        </cdr:cNvPr>
        <cdr:cNvSpPr txBox="1"/>
      </cdr:nvSpPr>
      <cdr:spPr>
        <a:xfrm xmlns:a="http://schemas.openxmlformats.org/drawingml/2006/main">
          <a:off x="5657851" y="163195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solidFill>
                <a:schemeClr val="bg1"/>
              </a:solidFill>
            </a:rPr>
            <a:t>4%</a:t>
          </a:r>
        </a:p>
      </cdr:txBody>
    </cdr:sp>
  </cdr:relSizeAnchor>
</c:userShapes>
</file>

<file path=ppt/drawings/drawing4.xml><?xml version="1.0" encoding="utf-8"?>
<c:userShapes xmlns:c="http://schemas.openxmlformats.org/drawingml/2006/chart">
  <cdr:relSizeAnchor xmlns:cdr="http://schemas.openxmlformats.org/drawingml/2006/chartDrawing">
    <cdr:from>
      <cdr:x>0.05625</cdr:x>
      <cdr:y>0.05035</cdr:y>
    </cdr:from>
    <cdr:to>
      <cdr:x>0.25625</cdr:x>
      <cdr:y>0.38368</cdr:y>
    </cdr:to>
    <cdr:sp macro="" textlink="">
      <cdr:nvSpPr>
        <cdr:cNvPr id="2" name="TextBox 1">
          <a:extLst xmlns:a="http://schemas.openxmlformats.org/drawingml/2006/main">
            <a:ext uri="{FF2B5EF4-FFF2-40B4-BE49-F238E27FC236}">
              <a16:creationId xmlns:a16="http://schemas.microsoft.com/office/drawing/2014/main" id="{6E6426A5-BFB7-FBFE-7029-679868D32A78}"/>
            </a:ext>
          </a:extLst>
        </cdr:cNvPr>
        <cdr:cNvSpPr txBox="1"/>
      </cdr:nvSpPr>
      <cdr:spPr>
        <a:xfrm xmlns:a="http://schemas.openxmlformats.org/drawingml/2006/main">
          <a:off x="257175" y="1381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0.99134</cdr:x>
      <cdr:y>0.43201</cdr:y>
    </cdr:to>
    <cdr:sp macro="" textlink="">
      <cdr:nvSpPr>
        <cdr:cNvPr id="3" name="TextBox 2">
          <a:extLst xmlns:a="http://schemas.openxmlformats.org/drawingml/2006/main">
            <a:ext uri="{FF2B5EF4-FFF2-40B4-BE49-F238E27FC236}">
              <a16:creationId xmlns:a16="http://schemas.microsoft.com/office/drawing/2014/main" id="{86DBBC9A-AB96-96BB-3C47-CA376A3549B8}"/>
            </a:ext>
          </a:extLst>
        </cdr:cNvPr>
        <cdr:cNvSpPr txBox="1"/>
      </cdr:nvSpPr>
      <cdr:spPr>
        <a:xfrm xmlns:a="http://schemas.openxmlformats.org/drawingml/2006/main">
          <a:off x="0" y="0"/>
          <a:ext cx="5922874" cy="1306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Respondents</a:t>
          </a:r>
          <a:r>
            <a:rPr lang="en-US" sz="1800" b="1" baseline="0" dirty="0"/>
            <a:t> that say they are "very satisfied“ living in the</a:t>
          </a:r>
        </a:p>
        <a:p xmlns:a="http://schemas.openxmlformats.org/drawingml/2006/main">
          <a:r>
            <a:rPr lang="en-US" sz="1800" b="1" baseline="0" dirty="0"/>
            <a:t>community rose 24 percentage points from </a:t>
          </a:r>
        </a:p>
        <a:p xmlns:a="http://schemas.openxmlformats.org/drawingml/2006/main">
          <a:r>
            <a:rPr lang="en-US" sz="1800" b="1" baseline="0" dirty="0"/>
            <a:t>7% in 2016 to 31% in 2023.</a:t>
          </a:r>
          <a:endParaRPr lang="en-US" sz="1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0.0175</cdr:y>
    </cdr:from>
    <cdr:to>
      <cdr:x>0.37715</cdr:x>
      <cdr:y>0.98815</cdr:y>
    </cdr:to>
    <cdr:sp macro="" textlink="">
      <cdr:nvSpPr>
        <cdr:cNvPr id="2" name="TextBox 1">
          <a:extLst xmlns:a="http://schemas.openxmlformats.org/drawingml/2006/main">
            <a:ext uri="{FF2B5EF4-FFF2-40B4-BE49-F238E27FC236}">
              <a16:creationId xmlns:a16="http://schemas.microsoft.com/office/drawing/2014/main" id="{EFA0A4DB-64A7-29A1-83B9-9C20BCD810B9}"/>
            </a:ext>
          </a:extLst>
        </cdr:cNvPr>
        <cdr:cNvSpPr txBox="1"/>
      </cdr:nvSpPr>
      <cdr:spPr>
        <a:xfrm xmlns:a="http://schemas.openxmlformats.org/drawingml/2006/main">
          <a:off x="0" y="53924"/>
          <a:ext cx="1978796" cy="2990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rtl="0"/>
          <a:r>
            <a:rPr lang="en-US" sz="1800" b="1" dirty="0">
              <a:solidFill>
                <a:schemeClr val="accent3">
                  <a:lumMod val="75000"/>
                </a:schemeClr>
              </a:solidFill>
              <a:effectLst/>
              <a:latin typeface="+mn-lt"/>
              <a:ea typeface="+mn-ea"/>
              <a:cs typeface="+mn-cs"/>
            </a:rPr>
            <a:t>The affordability </a:t>
          </a:r>
          <a:endParaRPr lang="en-US" sz="1800" b="1" dirty="0">
            <a:solidFill>
              <a:schemeClr val="accent3">
                <a:lumMod val="75000"/>
              </a:schemeClr>
            </a:solidFill>
            <a:effectLst/>
          </a:endParaRPr>
        </a:p>
        <a:p xmlns:a="http://schemas.openxmlformats.org/drawingml/2006/main">
          <a:pPr rtl="0"/>
          <a:r>
            <a:rPr lang="en-US" sz="1800" b="1" dirty="0">
              <a:solidFill>
                <a:schemeClr val="accent3">
                  <a:lumMod val="75000"/>
                </a:schemeClr>
              </a:solidFill>
              <a:effectLst/>
              <a:latin typeface="+mn-lt"/>
              <a:ea typeface="+mn-ea"/>
              <a:cs typeface="+mn-cs"/>
            </a:rPr>
            <a:t>of housing, </a:t>
          </a:r>
          <a:endParaRPr lang="en-US" sz="1800" b="1" dirty="0">
            <a:solidFill>
              <a:schemeClr val="accent3">
                <a:lumMod val="75000"/>
              </a:schemeClr>
            </a:solidFill>
            <a:effectLst/>
          </a:endParaRPr>
        </a:p>
        <a:p xmlns:a="http://schemas.openxmlformats.org/drawingml/2006/main">
          <a:pPr rtl="0"/>
          <a:r>
            <a:rPr lang="en-US" sz="1800" b="1" dirty="0">
              <a:solidFill>
                <a:schemeClr val="accent3">
                  <a:lumMod val="75000"/>
                </a:schemeClr>
              </a:solidFill>
              <a:effectLst/>
              <a:latin typeface="+mn-lt"/>
              <a:ea typeface="+mn-ea"/>
              <a:cs typeface="+mn-cs"/>
            </a:rPr>
            <a:t>living near family </a:t>
          </a:r>
          <a:endParaRPr lang="en-US" sz="1800" b="1" dirty="0">
            <a:solidFill>
              <a:schemeClr val="accent3">
                <a:lumMod val="75000"/>
              </a:schemeClr>
            </a:solidFill>
            <a:effectLst/>
          </a:endParaRPr>
        </a:p>
        <a:p xmlns:a="http://schemas.openxmlformats.org/drawingml/2006/main">
          <a:pPr rtl="0"/>
          <a:r>
            <a:rPr lang="en-US" sz="1800" b="1" dirty="0">
              <a:solidFill>
                <a:schemeClr val="accent3">
                  <a:lumMod val="75000"/>
                </a:schemeClr>
              </a:solidFill>
              <a:effectLst/>
              <a:latin typeface="+mn-lt"/>
              <a:ea typeface="+mn-ea"/>
              <a:cs typeface="+mn-cs"/>
            </a:rPr>
            <a:t>and friends and </a:t>
          </a:r>
          <a:endParaRPr lang="en-US" sz="1800" b="1" dirty="0">
            <a:solidFill>
              <a:schemeClr val="accent3">
                <a:lumMod val="75000"/>
              </a:schemeClr>
            </a:solidFill>
            <a:effectLst/>
          </a:endParaRPr>
        </a:p>
        <a:p xmlns:a="http://schemas.openxmlformats.org/drawingml/2006/main">
          <a:pPr rtl="0"/>
          <a:r>
            <a:rPr lang="en-US" sz="1800" b="1" dirty="0">
              <a:solidFill>
                <a:schemeClr val="accent3">
                  <a:lumMod val="75000"/>
                </a:schemeClr>
              </a:solidFill>
              <a:effectLst/>
              <a:latin typeface="+mn-lt"/>
              <a:ea typeface="+mn-ea"/>
              <a:cs typeface="+mn-cs"/>
            </a:rPr>
            <a:t>being born here</a:t>
          </a:r>
        </a:p>
        <a:p xmlns:a="http://schemas.openxmlformats.org/drawingml/2006/main">
          <a:pPr rtl="0"/>
          <a:r>
            <a:rPr lang="en-US" sz="1800" b="1" dirty="0">
              <a:solidFill>
                <a:schemeClr val="accent3">
                  <a:lumMod val="75000"/>
                </a:schemeClr>
              </a:solidFill>
              <a:effectLst/>
              <a:latin typeface="+mn-lt"/>
              <a:ea typeface="+mn-ea"/>
              <a:cs typeface="+mn-cs"/>
            </a:rPr>
            <a:t>were the top </a:t>
          </a:r>
        </a:p>
        <a:p xmlns:a="http://schemas.openxmlformats.org/drawingml/2006/main">
          <a:pPr rtl="0"/>
          <a:r>
            <a:rPr lang="en-US" sz="1800" b="1" dirty="0">
              <a:solidFill>
                <a:schemeClr val="accent3">
                  <a:lumMod val="75000"/>
                </a:schemeClr>
              </a:solidFill>
              <a:effectLst/>
              <a:latin typeface="+mn-lt"/>
              <a:ea typeface="+mn-ea"/>
              <a:cs typeface="+mn-cs"/>
            </a:rPr>
            <a:t>three reasons </a:t>
          </a:r>
          <a:endParaRPr lang="en-US" sz="1800" b="1" dirty="0">
            <a:solidFill>
              <a:schemeClr val="accent3">
                <a:lumMod val="75000"/>
              </a:schemeClr>
            </a:solidFill>
            <a:effectLst/>
          </a:endParaRPr>
        </a:p>
        <a:p xmlns:a="http://schemas.openxmlformats.org/drawingml/2006/main">
          <a:pPr rtl="0"/>
          <a:r>
            <a:rPr lang="en-US" sz="1800" b="1" dirty="0">
              <a:solidFill>
                <a:schemeClr val="accent3">
                  <a:lumMod val="75000"/>
                </a:schemeClr>
              </a:solidFill>
              <a:effectLst/>
              <a:latin typeface="+mn-lt"/>
              <a:ea typeface="+mn-ea"/>
              <a:cs typeface="+mn-cs"/>
            </a:rPr>
            <a:t>residents decided </a:t>
          </a:r>
          <a:endParaRPr lang="en-US" sz="1800" b="1" dirty="0">
            <a:solidFill>
              <a:schemeClr val="accent3">
                <a:lumMod val="75000"/>
              </a:schemeClr>
            </a:solidFill>
            <a:effectLst/>
          </a:endParaRPr>
        </a:p>
        <a:p xmlns:a="http://schemas.openxmlformats.org/drawingml/2006/main">
          <a:pPr rtl="0"/>
          <a:r>
            <a:rPr lang="en-US" sz="1800" b="1" dirty="0">
              <a:solidFill>
                <a:schemeClr val="accent3">
                  <a:lumMod val="75000"/>
                </a:schemeClr>
              </a:solidFill>
              <a:effectLst/>
              <a:latin typeface="+mn-lt"/>
              <a:ea typeface="+mn-ea"/>
              <a:cs typeface="+mn-cs"/>
            </a:rPr>
            <a:t>to live in the </a:t>
          </a:r>
          <a:endParaRPr lang="en-US" sz="1800" b="1" dirty="0">
            <a:solidFill>
              <a:schemeClr val="accent3">
                <a:lumMod val="75000"/>
              </a:schemeClr>
            </a:solidFill>
            <a:effectLst/>
          </a:endParaRPr>
        </a:p>
        <a:p xmlns:a="http://schemas.openxmlformats.org/drawingml/2006/main">
          <a:pPr rtl="0"/>
          <a:r>
            <a:rPr lang="en-US" sz="1800" b="1" dirty="0">
              <a:solidFill>
                <a:schemeClr val="accent3">
                  <a:lumMod val="75000"/>
                </a:schemeClr>
              </a:solidFill>
              <a:effectLst/>
              <a:latin typeface="+mn-lt"/>
              <a:ea typeface="+mn-ea"/>
              <a:cs typeface="+mn-cs"/>
            </a:rPr>
            <a:t>neighborhood.</a:t>
          </a:r>
          <a:endParaRPr lang="en-US" sz="1800" b="1" dirty="0">
            <a:solidFill>
              <a:schemeClr val="accent3">
                <a:lumMod val="75000"/>
              </a:schemeClr>
            </a:solidFill>
            <a:effectLst/>
          </a:endParaRPr>
        </a:p>
        <a:p xmlns:a="http://schemas.openxmlformats.org/drawingml/2006/main">
          <a:endParaRPr lang="en-US" sz="1800" b="1" dirty="0">
            <a:solidFill>
              <a:schemeClr val="accent3">
                <a:lumMod val="75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0.16949</cdr:x>
      <cdr:y>0.10185</cdr:y>
    </cdr:from>
    <cdr:to>
      <cdr:x>0.34172</cdr:x>
      <cdr:y>0.43519</cdr:y>
    </cdr:to>
    <cdr:sp macro="" textlink="">
      <cdr:nvSpPr>
        <cdr:cNvPr id="2" name="TextBox 1">
          <a:extLst xmlns:a="http://schemas.openxmlformats.org/drawingml/2006/main">
            <a:ext uri="{FF2B5EF4-FFF2-40B4-BE49-F238E27FC236}">
              <a16:creationId xmlns:a16="http://schemas.microsoft.com/office/drawing/2014/main" id="{917BC188-3E11-0FA7-DCAF-B23A23417AE8}"/>
            </a:ext>
          </a:extLst>
        </cdr:cNvPr>
        <cdr:cNvSpPr txBox="1"/>
      </cdr:nvSpPr>
      <cdr:spPr>
        <a:xfrm xmlns:a="http://schemas.openxmlformats.org/drawingml/2006/main">
          <a:off x="892502" y="271796"/>
          <a:ext cx="906918" cy="8895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6">
                  <a:lumMod val="75000"/>
                </a:schemeClr>
              </a:solidFill>
            </a:rPr>
            <a:t>Very</a:t>
          </a:r>
        </a:p>
        <a:p xmlns:a="http://schemas.openxmlformats.org/drawingml/2006/main">
          <a:r>
            <a:rPr lang="en-US" sz="1100" b="1" dirty="0">
              <a:solidFill>
                <a:schemeClr val="accent6">
                  <a:lumMod val="75000"/>
                </a:schemeClr>
              </a:solidFill>
            </a:rPr>
            <a:t>Easy</a:t>
          </a:r>
        </a:p>
      </cdr:txBody>
    </cdr:sp>
  </cdr:relSizeAnchor>
  <cdr:relSizeAnchor xmlns:cdr="http://schemas.openxmlformats.org/drawingml/2006/chartDrawing">
    <cdr:from>
      <cdr:x>0.362</cdr:x>
      <cdr:y>0.10185</cdr:y>
    </cdr:from>
    <cdr:to>
      <cdr:x>0.562</cdr:x>
      <cdr:y>0.43519</cdr:y>
    </cdr:to>
    <cdr:sp macro="" textlink="">
      <cdr:nvSpPr>
        <cdr:cNvPr id="3" name="TextBox 1">
          <a:extLst xmlns:a="http://schemas.openxmlformats.org/drawingml/2006/main">
            <a:ext uri="{FF2B5EF4-FFF2-40B4-BE49-F238E27FC236}">
              <a16:creationId xmlns:a16="http://schemas.microsoft.com/office/drawing/2014/main" id="{630C8612-686B-F743-3060-8FA8A1F4F26E}"/>
            </a:ext>
          </a:extLst>
        </cdr:cNvPr>
        <cdr:cNvSpPr txBox="1"/>
      </cdr:nvSpPr>
      <cdr:spPr>
        <a:xfrm xmlns:a="http://schemas.openxmlformats.org/drawingml/2006/main">
          <a:off x="1906197" y="271796"/>
          <a:ext cx="1053148" cy="8895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6">
                  <a:lumMod val="75000"/>
                </a:schemeClr>
              </a:solidFill>
            </a:rPr>
            <a:t>Somewhat</a:t>
          </a:r>
        </a:p>
        <a:p xmlns:a="http://schemas.openxmlformats.org/drawingml/2006/main">
          <a:r>
            <a:rPr lang="en-US" sz="1100" b="1" dirty="0">
              <a:solidFill>
                <a:schemeClr val="accent6">
                  <a:lumMod val="75000"/>
                </a:schemeClr>
              </a:solidFill>
            </a:rPr>
            <a:t>Easy</a:t>
          </a:r>
        </a:p>
      </cdr:txBody>
    </cdr:sp>
  </cdr:relSizeAnchor>
  <cdr:relSizeAnchor xmlns:cdr="http://schemas.openxmlformats.org/drawingml/2006/chartDrawing">
    <cdr:from>
      <cdr:x>0.65269</cdr:x>
      <cdr:y>0.10185</cdr:y>
    </cdr:from>
    <cdr:to>
      <cdr:x>0.79281</cdr:x>
      <cdr:y>0.43519</cdr:y>
    </cdr:to>
    <cdr:sp macro="" textlink="">
      <cdr:nvSpPr>
        <cdr:cNvPr id="4" name="TextBox 1">
          <a:extLst xmlns:a="http://schemas.openxmlformats.org/drawingml/2006/main">
            <a:ext uri="{FF2B5EF4-FFF2-40B4-BE49-F238E27FC236}">
              <a16:creationId xmlns:a16="http://schemas.microsoft.com/office/drawing/2014/main" id="{75073898-FA6B-5357-0008-CAE4AECEC93B}"/>
            </a:ext>
          </a:extLst>
        </cdr:cNvPr>
        <cdr:cNvSpPr txBox="1"/>
      </cdr:nvSpPr>
      <cdr:spPr>
        <a:xfrm xmlns:a="http://schemas.openxmlformats.org/drawingml/2006/main">
          <a:off x="3436895" y="271796"/>
          <a:ext cx="737835" cy="8895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dirty="0">
              <a:solidFill>
                <a:schemeClr val="accent2">
                  <a:lumMod val="60000"/>
                  <a:lumOff val="40000"/>
                </a:schemeClr>
              </a:solidFill>
            </a:rPr>
            <a:t>Somewhat</a:t>
          </a:r>
        </a:p>
        <a:p xmlns:a="http://schemas.openxmlformats.org/drawingml/2006/main">
          <a:pPr algn="r"/>
          <a:r>
            <a:rPr lang="en-US" sz="1100" b="1" dirty="0">
              <a:solidFill>
                <a:schemeClr val="accent2">
                  <a:lumMod val="60000"/>
                  <a:lumOff val="40000"/>
                </a:schemeClr>
              </a:solidFill>
            </a:rPr>
            <a:t>Difficult</a:t>
          </a:r>
        </a:p>
      </cdr:txBody>
    </cdr:sp>
  </cdr:relSizeAnchor>
  <cdr:relSizeAnchor xmlns:cdr="http://schemas.openxmlformats.org/drawingml/2006/chartDrawing">
    <cdr:from>
      <cdr:x>0.78482</cdr:x>
      <cdr:y>0.10185</cdr:y>
    </cdr:from>
    <cdr:to>
      <cdr:x>0.92493</cdr:x>
      <cdr:y>0.43519</cdr:y>
    </cdr:to>
    <cdr:sp macro="" textlink="">
      <cdr:nvSpPr>
        <cdr:cNvPr id="5" name="TextBox 1">
          <a:extLst xmlns:a="http://schemas.openxmlformats.org/drawingml/2006/main">
            <a:ext uri="{FF2B5EF4-FFF2-40B4-BE49-F238E27FC236}">
              <a16:creationId xmlns:a16="http://schemas.microsoft.com/office/drawing/2014/main" id="{AE3C8638-771A-59CF-2943-DF48DAA4FD36}"/>
            </a:ext>
          </a:extLst>
        </cdr:cNvPr>
        <cdr:cNvSpPr txBox="1"/>
      </cdr:nvSpPr>
      <cdr:spPr>
        <a:xfrm xmlns:a="http://schemas.openxmlformats.org/drawingml/2006/main">
          <a:off x="4132656" y="271796"/>
          <a:ext cx="737783" cy="8895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dirty="0">
              <a:solidFill>
                <a:schemeClr val="accent2">
                  <a:lumMod val="75000"/>
                </a:schemeClr>
              </a:solidFill>
            </a:rPr>
            <a:t>Very</a:t>
          </a:r>
        </a:p>
        <a:p xmlns:a="http://schemas.openxmlformats.org/drawingml/2006/main">
          <a:pPr algn="r"/>
          <a:r>
            <a:rPr lang="en-US" sz="1100" b="1" dirty="0">
              <a:solidFill>
                <a:schemeClr val="accent2">
                  <a:lumMod val="75000"/>
                </a:schemeClr>
              </a:solidFill>
            </a:rPr>
            <a:t>Difficult</a:t>
          </a:r>
        </a:p>
      </cdr:txBody>
    </cdr:sp>
  </cdr:relSizeAnchor>
  <cdr:relSizeAnchor xmlns:cdr="http://schemas.openxmlformats.org/drawingml/2006/chartDrawing">
    <cdr:from>
      <cdr:x>0</cdr:x>
      <cdr:y>0</cdr:y>
    </cdr:from>
    <cdr:to>
      <cdr:x>0.91668</cdr:x>
      <cdr:y>0.38627</cdr:y>
    </cdr:to>
    <cdr:sp macro="" textlink="">
      <cdr:nvSpPr>
        <cdr:cNvPr id="6" name="TextBox 5">
          <a:extLst xmlns:a="http://schemas.openxmlformats.org/drawingml/2006/main">
            <a:ext uri="{FF2B5EF4-FFF2-40B4-BE49-F238E27FC236}">
              <a16:creationId xmlns:a16="http://schemas.microsoft.com/office/drawing/2014/main" id="{AB1A2C6E-E7B9-0AFF-2A67-D9992BFF7FA9}"/>
            </a:ext>
          </a:extLst>
        </cdr:cNvPr>
        <cdr:cNvSpPr txBox="1"/>
      </cdr:nvSpPr>
      <cdr:spPr>
        <a:xfrm xmlns:a="http://schemas.openxmlformats.org/drawingml/2006/main">
          <a:off x="-6499165" y="-4246685"/>
          <a:ext cx="482697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b="1" dirty="0"/>
            <a:t>Level of ease that owners and renters feel they have in meeting their housing expenses.</a:t>
          </a:r>
          <a:endParaRPr lang="en-US" sz="11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0.236</cdr:x>
      <cdr:y>0.15715</cdr:y>
    </cdr:from>
    <cdr:to>
      <cdr:x>0.39729</cdr:x>
      <cdr:y>0.34326</cdr:y>
    </cdr:to>
    <cdr:sp macro="" textlink="">
      <cdr:nvSpPr>
        <cdr:cNvPr id="2" name="TextBox 1">
          <a:extLst xmlns:a="http://schemas.openxmlformats.org/drawingml/2006/main">
            <a:ext uri="{FF2B5EF4-FFF2-40B4-BE49-F238E27FC236}">
              <a16:creationId xmlns:a16="http://schemas.microsoft.com/office/drawing/2014/main" id="{95DF4DDA-F8D4-2DD3-5949-11B2E3EF182D}"/>
            </a:ext>
          </a:extLst>
        </cdr:cNvPr>
        <cdr:cNvSpPr txBox="1"/>
      </cdr:nvSpPr>
      <cdr:spPr>
        <a:xfrm xmlns:a="http://schemas.openxmlformats.org/drawingml/2006/main">
          <a:off x="1337946" y="972652"/>
          <a:ext cx="914398" cy="11519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solidFill>
                <a:schemeClr val="bg1">
                  <a:lumMod val="50000"/>
                </a:schemeClr>
              </a:solidFill>
            </a:rPr>
            <a:t>Very</a:t>
          </a:r>
        </a:p>
        <a:p xmlns:a="http://schemas.openxmlformats.org/drawingml/2006/main">
          <a:pPr algn="ctr"/>
          <a:r>
            <a:rPr lang="en-US" sz="1400" b="1" dirty="0">
              <a:solidFill>
                <a:schemeClr val="bg1">
                  <a:lumMod val="50000"/>
                </a:schemeClr>
              </a:solidFill>
            </a:rPr>
            <a:t>Safe</a:t>
          </a:r>
        </a:p>
      </cdr:txBody>
    </cdr:sp>
  </cdr:relSizeAnchor>
  <cdr:relSizeAnchor xmlns:cdr="http://schemas.openxmlformats.org/drawingml/2006/chartDrawing">
    <cdr:from>
      <cdr:x>0.43866</cdr:x>
      <cdr:y>0.15715</cdr:y>
    </cdr:from>
    <cdr:to>
      <cdr:x>0.59995</cdr:x>
      <cdr:y>0.31548</cdr:y>
    </cdr:to>
    <cdr:sp macro="" textlink="">
      <cdr:nvSpPr>
        <cdr:cNvPr id="3" name="TextBox 1">
          <a:extLst xmlns:a="http://schemas.openxmlformats.org/drawingml/2006/main">
            <a:ext uri="{FF2B5EF4-FFF2-40B4-BE49-F238E27FC236}">
              <a16:creationId xmlns:a16="http://schemas.microsoft.com/office/drawing/2014/main" id="{3C43346E-3754-D297-BA39-8D98D899A5DF}"/>
            </a:ext>
          </a:extLst>
        </cdr:cNvPr>
        <cdr:cNvSpPr txBox="1"/>
      </cdr:nvSpPr>
      <cdr:spPr>
        <a:xfrm xmlns:a="http://schemas.openxmlformats.org/drawingml/2006/main">
          <a:off x="2486882" y="972652"/>
          <a:ext cx="914398" cy="9799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bg1">
                  <a:lumMod val="65000"/>
                </a:schemeClr>
              </a:solidFill>
            </a:rPr>
            <a:t>Somewhat</a:t>
          </a:r>
        </a:p>
        <a:p xmlns:a="http://schemas.openxmlformats.org/drawingml/2006/main">
          <a:pPr algn="ctr"/>
          <a:r>
            <a:rPr lang="en-US" sz="1400" b="1" dirty="0">
              <a:solidFill>
                <a:schemeClr val="bg1">
                  <a:lumMod val="65000"/>
                </a:schemeClr>
              </a:solidFill>
            </a:rPr>
            <a:t>Safe</a:t>
          </a:r>
        </a:p>
      </cdr:txBody>
    </cdr:sp>
  </cdr:relSizeAnchor>
  <cdr:relSizeAnchor xmlns:cdr="http://schemas.openxmlformats.org/drawingml/2006/chartDrawing">
    <cdr:from>
      <cdr:x>0.64132</cdr:x>
      <cdr:y>0.15715</cdr:y>
    </cdr:from>
    <cdr:to>
      <cdr:x>0.77214</cdr:x>
      <cdr:y>0.31548</cdr:y>
    </cdr:to>
    <cdr:sp macro="" textlink="">
      <cdr:nvSpPr>
        <cdr:cNvPr id="4" name="TextBox 1">
          <a:extLst xmlns:a="http://schemas.openxmlformats.org/drawingml/2006/main">
            <a:ext uri="{FF2B5EF4-FFF2-40B4-BE49-F238E27FC236}">
              <a16:creationId xmlns:a16="http://schemas.microsoft.com/office/drawing/2014/main" id="{56DCE7C4-F483-CBCD-DAC3-A32F5C507E27}"/>
            </a:ext>
          </a:extLst>
        </cdr:cNvPr>
        <cdr:cNvSpPr txBox="1"/>
      </cdr:nvSpPr>
      <cdr:spPr>
        <a:xfrm xmlns:a="http://schemas.openxmlformats.org/drawingml/2006/main">
          <a:off x="3635819" y="972652"/>
          <a:ext cx="741655" cy="9799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accent1">
                  <a:lumMod val="60000"/>
                  <a:lumOff val="40000"/>
                </a:schemeClr>
              </a:solidFill>
            </a:rPr>
            <a:t>Somewhat</a:t>
          </a:r>
        </a:p>
        <a:p xmlns:a="http://schemas.openxmlformats.org/drawingml/2006/main">
          <a:pPr algn="ctr"/>
          <a:r>
            <a:rPr lang="en-US" sz="1400" b="1" dirty="0">
              <a:solidFill>
                <a:schemeClr val="accent1">
                  <a:lumMod val="60000"/>
                  <a:lumOff val="40000"/>
                </a:schemeClr>
              </a:solidFill>
            </a:rPr>
            <a:t>Unsafe</a:t>
          </a:r>
        </a:p>
      </cdr:txBody>
    </cdr:sp>
  </cdr:relSizeAnchor>
  <cdr:relSizeAnchor xmlns:cdr="http://schemas.openxmlformats.org/drawingml/2006/chartDrawing">
    <cdr:from>
      <cdr:x>0.81351</cdr:x>
      <cdr:y>0.15715</cdr:y>
    </cdr:from>
    <cdr:to>
      <cdr:x>0.9748</cdr:x>
      <cdr:y>0.31548</cdr:y>
    </cdr:to>
    <cdr:sp macro="" textlink="">
      <cdr:nvSpPr>
        <cdr:cNvPr id="5" name="TextBox 1">
          <a:extLst xmlns:a="http://schemas.openxmlformats.org/drawingml/2006/main">
            <a:ext uri="{FF2B5EF4-FFF2-40B4-BE49-F238E27FC236}">
              <a16:creationId xmlns:a16="http://schemas.microsoft.com/office/drawing/2014/main" id="{583B4897-575A-630F-ECE9-F2DD948645A3}"/>
            </a:ext>
          </a:extLst>
        </cdr:cNvPr>
        <cdr:cNvSpPr txBox="1"/>
      </cdr:nvSpPr>
      <cdr:spPr>
        <a:xfrm xmlns:a="http://schemas.openxmlformats.org/drawingml/2006/main">
          <a:off x="4612012" y="972652"/>
          <a:ext cx="914398" cy="9799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accent1">
                  <a:lumMod val="75000"/>
                </a:schemeClr>
              </a:solidFill>
            </a:rPr>
            <a:t>Very</a:t>
          </a:r>
        </a:p>
        <a:p xmlns:a="http://schemas.openxmlformats.org/drawingml/2006/main">
          <a:pPr algn="ctr"/>
          <a:r>
            <a:rPr lang="en-US" sz="1400" b="1" dirty="0">
              <a:solidFill>
                <a:schemeClr val="accent1">
                  <a:lumMod val="75000"/>
                </a:schemeClr>
              </a:solidFill>
            </a:rPr>
            <a:t>Unsafe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52F25-063F-43E7-BF81-13727D171B7C}" type="datetimeFigureOut">
              <a:rPr lang="en-US" smtClean="0"/>
              <a:t>8/1/2023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B484E-D5D8-44CE-976E-C1256626B9E9}" type="slidenum">
              <a:rPr lang="en-US" smtClean="0"/>
              <a:t>‹#›</a:t>
            </a:fld>
            <a:endParaRPr lang="en-US" dirty="0"/>
          </a:p>
        </p:txBody>
      </p:sp>
    </p:spTree>
    <p:extLst>
      <p:ext uri="{BB962C8B-B14F-4D97-AF65-F5344CB8AC3E}">
        <p14:creationId xmlns:p14="http://schemas.microsoft.com/office/powerpoint/2010/main" val="400386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1</a:t>
            </a:fld>
            <a:endParaRPr lang="en-US" dirty="0"/>
          </a:p>
        </p:txBody>
      </p:sp>
    </p:spTree>
    <p:extLst>
      <p:ext uri="{BB962C8B-B14F-4D97-AF65-F5344CB8AC3E}">
        <p14:creationId xmlns:p14="http://schemas.microsoft.com/office/powerpoint/2010/main" val="219838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the analysis, each answer category was assigned a number so that if someone said “very likely” it is assigned a 4, if something is “somewhat likely” it is assigned a 3, if something is “ somewhat unlikely” it is assigned a 2, if something is “very unlikely” it is assigned a 1.   The scores are then added together for each of the four questions and the mean is calculated as the social connectedness score. A score of 4 would indicate that on average it is “very unlikely” for neighbors to help each other out. A score of 16 would indicate that, on average, it is “very likely” for neighbors to help each other out. </a:t>
            </a: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5B484E-D5D8-44CE-976E-C1256626B9E9}" type="slidenum">
              <a:rPr lang="en-US" smtClean="0"/>
              <a:t>13</a:t>
            </a:fld>
            <a:endParaRPr lang="en-US" dirty="0"/>
          </a:p>
        </p:txBody>
      </p:sp>
    </p:spTree>
    <p:extLst>
      <p:ext uri="{BB962C8B-B14F-4D97-AF65-F5344CB8AC3E}">
        <p14:creationId xmlns:p14="http://schemas.microsoft.com/office/powerpoint/2010/main" val="91864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like in 2023 there is more of a desire among those that do not own a home to consider purchasing a home in the community compared to 2016.</a:t>
            </a:r>
          </a:p>
        </p:txBody>
      </p:sp>
      <p:sp>
        <p:nvSpPr>
          <p:cNvPr id="4" name="Slide Number Placeholder 3"/>
          <p:cNvSpPr>
            <a:spLocks noGrp="1"/>
          </p:cNvSpPr>
          <p:nvPr>
            <p:ph type="sldNum" sz="quarter" idx="5"/>
          </p:nvPr>
        </p:nvSpPr>
        <p:spPr/>
        <p:txBody>
          <a:bodyPr/>
          <a:lstStyle/>
          <a:p>
            <a:fld id="{385B484E-D5D8-44CE-976E-C1256626B9E9}" type="slidenum">
              <a:rPr lang="en-US" smtClean="0"/>
              <a:t>14</a:t>
            </a:fld>
            <a:endParaRPr lang="en-US" dirty="0"/>
          </a:p>
        </p:txBody>
      </p:sp>
    </p:spTree>
    <p:extLst>
      <p:ext uri="{BB962C8B-B14F-4D97-AF65-F5344CB8AC3E}">
        <p14:creationId xmlns:p14="http://schemas.microsoft.com/office/powerpoint/2010/main" val="99599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15</a:t>
            </a:fld>
            <a:endParaRPr lang="en-US" dirty="0"/>
          </a:p>
        </p:txBody>
      </p:sp>
    </p:spTree>
    <p:extLst>
      <p:ext uri="{BB962C8B-B14F-4D97-AF65-F5344CB8AC3E}">
        <p14:creationId xmlns:p14="http://schemas.microsoft.com/office/powerpoint/2010/main" val="73528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16</a:t>
            </a:fld>
            <a:endParaRPr lang="en-US" dirty="0"/>
          </a:p>
        </p:txBody>
      </p:sp>
    </p:spTree>
    <p:extLst>
      <p:ext uri="{BB962C8B-B14F-4D97-AF65-F5344CB8AC3E}">
        <p14:creationId xmlns:p14="http://schemas.microsoft.com/office/powerpoint/2010/main" val="3766894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17</a:t>
            </a:fld>
            <a:endParaRPr lang="en-US" dirty="0"/>
          </a:p>
        </p:txBody>
      </p:sp>
    </p:spTree>
    <p:extLst>
      <p:ext uri="{BB962C8B-B14F-4D97-AF65-F5344CB8AC3E}">
        <p14:creationId xmlns:p14="http://schemas.microsoft.com/office/powerpoint/2010/main" val="1816018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19</a:t>
            </a:fld>
            <a:endParaRPr lang="en-US" dirty="0"/>
          </a:p>
        </p:txBody>
      </p:sp>
    </p:spTree>
    <p:extLst>
      <p:ext uri="{BB962C8B-B14F-4D97-AF65-F5344CB8AC3E}">
        <p14:creationId xmlns:p14="http://schemas.microsoft.com/office/powerpoint/2010/main" val="169530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mean scores were developed by assigning a number to each rating. Respondents that rate an item as “very good” were assigned a 5, as “good” were assigned a 4, as “fair” were assigned a 3, as “poor” were assigned a 2, and as “very poor” were assigned a 1. The scores were then averaged together to develop a mean score. These mean scores were compared to the mean scores that were developed in 2015. </a:t>
            </a:r>
          </a:p>
          <a:p>
            <a:endParaRPr lang="en-US" dirty="0"/>
          </a:p>
          <a:p>
            <a:r>
              <a:rPr lang="en-US" dirty="0"/>
              <a:t>Note: the change in affordability of homes or apartments was not statistically significant and therefore it is considered unchanged.</a:t>
            </a:r>
          </a:p>
        </p:txBody>
      </p:sp>
      <p:sp>
        <p:nvSpPr>
          <p:cNvPr id="4" name="Slide Number Placeholder 3"/>
          <p:cNvSpPr>
            <a:spLocks noGrp="1"/>
          </p:cNvSpPr>
          <p:nvPr>
            <p:ph type="sldNum" sz="quarter" idx="5"/>
          </p:nvPr>
        </p:nvSpPr>
        <p:spPr/>
        <p:txBody>
          <a:bodyPr/>
          <a:lstStyle/>
          <a:p>
            <a:fld id="{385B484E-D5D8-44CE-976E-C1256626B9E9}" type="slidenum">
              <a:rPr lang="en-US" smtClean="0"/>
              <a:t>20</a:t>
            </a:fld>
            <a:endParaRPr lang="en-US" dirty="0"/>
          </a:p>
        </p:txBody>
      </p:sp>
    </p:spTree>
    <p:extLst>
      <p:ext uri="{BB962C8B-B14F-4D97-AF65-F5344CB8AC3E}">
        <p14:creationId xmlns:p14="http://schemas.microsoft.com/office/powerpoint/2010/main" val="418344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22</a:t>
            </a:fld>
            <a:endParaRPr lang="en-US" dirty="0"/>
          </a:p>
        </p:txBody>
      </p:sp>
    </p:spTree>
    <p:extLst>
      <p:ext uri="{BB962C8B-B14F-4D97-AF65-F5344CB8AC3E}">
        <p14:creationId xmlns:p14="http://schemas.microsoft.com/office/powerpoint/2010/main" val="831043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23</a:t>
            </a:fld>
            <a:endParaRPr lang="en-US" dirty="0"/>
          </a:p>
        </p:txBody>
      </p:sp>
    </p:spTree>
    <p:extLst>
      <p:ext uri="{BB962C8B-B14F-4D97-AF65-F5344CB8AC3E}">
        <p14:creationId xmlns:p14="http://schemas.microsoft.com/office/powerpoint/2010/main" val="39168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2</a:t>
            </a:fld>
            <a:endParaRPr lang="en-US" dirty="0"/>
          </a:p>
        </p:txBody>
      </p:sp>
    </p:spTree>
    <p:extLst>
      <p:ext uri="{BB962C8B-B14F-4D97-AF65-F5344CB8AC3E}">
        <p14:creationId xmlns:p14="http://schemas.microsoft.com/office/powerpoint/2010/main" val="78981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key differences in demographics between 2016 and 2023:</a:t>
            </a:r>
          </a:p>
          <a:p>
            <a:endParaRPr lang="en-US" dirty="0"/>
          </a:p>
          <a:p>
            <a:r>
              <a:rPr lang="en-US" dirty="0"/>
              <a:t>In 2016 there were more renters surveyed than homeowners – in 2023 it was the opposite, more homeowners than renters.</a:t>
            </a:r>
          </a:p>
          <a:p>
            <a:endParaRPr lang="en-US" dirty="0"/>
          </a:p>
          <a:p>
            <a:r>
              <a:rPr lang="en-US" dirty="0"/>
              <a:t>In 2016 there was a larger share of respondents ages 55 and older, compared to 2023.</a:t>
            </a:r>
          </a:p>
          <a:p>
            <a:endParaRPr lang="en-US" dirty="0"/>
          </a:p>
          <a:p>
            <a:r>
              <a:rPr lang="en-US" dirty="0"/>
              <a:t>In 2023 there was a larger share of white respondents compared to 2016 and a lower share of Black/African American respondents.</a:t>
            </a:r>
          </a:p>
          <a:p>
            <a:r>
              <a:rPr lang="en-US" dirty="0"/>
              <a:t>In 2023, there was a larger share of Hispanic respondents compared to 2023.</a:t>
            </a:r>
          </a:p>
        </p:txBody>
      </p:sp>
      <p:sp>
        <p:nvSpPr>
          <p:cNvPr id="4" name="Slide Number Placeholder 3"/>
          <p:cNvSpPr>
            <a:spLocks noGrp="1"/>
          </p:cNvSpPr>
          <p:nvPr>
            <p:ph type="sldNum" sz="quarter" idx="5"/>
          </p:nvPr>
        </p:nvSpPr>
        <p:spPr/>
        <p:txBody>
          <a:bodyPr/>
          <a:lstStyle/>
          <a:p>
            <a:fld id="{385B484E-D5D8-44CE-976E-C1256626B9E9}" type="slidenum">
              <a:rPr lang="en-US" smtClean="0"/>
              <a:t>3</a:t>
            </a:fld>
            <a:endParaRPr lang="en-US" dirty="0"/>
          </a:p>
        </p:txBody>
      </p:sp>
    </p:spTree>
    <p:extLst>
      <p:ext uri="{BB962C8B-B14F-4D97-AF65-F5344CB8AC3E}">
        <p14:creationId xmlns:p14="http://schemas.microsoft.com/office/powerpoint/2010/main" val="61465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5</a:t>
            </a:fld>
            <a:endParaRPr lang="en-US" dirty="0"/>
          </a:p>
        </p:txBody>
      </p:sp>
    </p:spTree>
    <p:extLst>
      <p:ext uri="{BB962C8B-B14F-4D97-AF65-F5344CB8AC3E}">
        <p14:creationId xmlns:p14="http://schemas.microsoft.com/office/powerpoint/2010/main" val="362276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6</a:t>
            </a:fld>
            <a:endParaRPr lang="en-US" dirty="0"/>
          </a:p>
        </p:txBody>
      </p:sp>
    </p:spTree>
    <p:extLst>
      <p:ext uri="{BB962C8B-B14F-4D97-AF65-F5344CB8AC3E}">
        <p14:creationId xmlns:p14="http://schemas.microsoft.com/office/powerpoint/2010/main" val="81473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2023 and 2016 the top reasons residents decided to live in the neighborhood were affordability of housing, living near family or friends, or because they were born here. Between 2016 and 2023 </a:t>
            </a:r>
          </a:p>
        </p:txBody>
      </p:sp>
      <p:sp>
        <p:nvSpPr>
          <p:cNvPr id="4" name="Slide Number Placeholder 3"/>
          <p:cNvSpPr>
            <a:spLocks noGrp="1"/>
          </p:cNvSpPr>
          <p:nvPr>
            <p:ph type="sldNum" sz="quarter" idx="5"/>
          </p:nvPr>
        </p:nvSpPr>
        <p:spPr/>
        <p:txBody>
          <a:bodyPr/>
          <a:lstStyle/>
          <a:p>
            <a:fld id="{385B484E-D5D8-44CE-976E-C1256626B9E9}" type="slidenum">
              <a:rPr lang="en-US" smtClean="0"/>
              <a:t>7</a:t>
            </a:fld>
            <a:endParaRPr lang="en-US" dirty="0"/>
          </a:p>
        </p:txBody>
      </p:sp>
    </p:spTree>
    <p:extLst>
      <p:ext uri="{BB962C8B-B14F-4D97-AF65-F5344CB8AC3E}">
        <p14:creationId xmlns:p14="http://schemas.microsoft.com/office/powerpoint/2010/main" val="281238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8</a:t>
            </a:fld>
            <a:endParaRPr lang="en-US" dirty="0"/>
          </a:p>
        </p:txBody>
      </p:sp>
    </p:spTree>
    <p:extLst>
      <p:ext uri="{BB962C8B-B14F-4D97-AF65-F5344CB8AC3E}">
        <p14:creationId xmlns:p14="http://schemas.microsoft.com/office/powerpoint/2010/main" val="84033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10</a:t>
            </a:fld>
            <a:endParaRPr lang="en-US" dirty="0"/>
          </a:p>
        </p:txBody>
      </p:sp>
    </p:spTree>
    <p:extLst>
      <p:ext uri="{BB962C8B-B14F-4D97-AF65-F5344CB8AC3E}">
        <p14:creationId xmlns:p14="http://schemas.microsoft.com/office/powerpoint/2010/main" val="368036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484E-D5D8-44CE-976E-C1256626B9E9}" type="slidenum">
              <a:rPr lang="en-US" smtClean="0"/>
              <a:t>12</a:t>
            </a:fld>
            <a:endParaRPr lang="en-US" dirty="0"/>
          </a:p>
        </p:txBody>
      </p:sp>
    </p:spTree>
    <p:extLst>
      <p:ext uri="{BB962C8B-B14F-4D97-AF65-F5344CB8AC3E}">
        <p14:creationId xmlns:p14="http://schemas.microsoft.com/office/powerpoint/2010/main" val="3966657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B3DD80B-22FC-4F55-A480-52C2828F22DD}"/>
              </a:ext>
            </a:extLst>
          </p:cNvPr>
          <p:cNvSpPr/>
          <p:nvPr userDrawn="1"/>
        </p:nvSpPr>
        <p:spPr>
          <a:xfrm>
            <a:off x="5317067" y="1185334"/>
            <a:ext cx="1557866" cy="15578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01423" y="2002896"/>
            <a:ext cx="9144000" cy="2387600"/>
          </a:xfrm>
        </p:spPr>
        <p:txBody>
          <a:bodyPr anchor="b">
            <a:normAutofit/>
          </a:bodyPr>
          <a:lstStyle>
            <a:lvl1pPr algn="ctr">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490133" y="449386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F3437-2FE7-401F-A7F1-655BFAA7B1E6}" type="slidenum">
              <a:rPr lang="en-US" smtClean="0"/>
              <a:t>‹#›</a:t>
            </a:fld>
            <a:endParaRPr lang="en-US" dirty="0"/>
          </a:p>
        </p:txBody>
      </p:sp>
      <p:pic>
        <p:nvPicPr>
          <p:cNvPr id="10" name="Graphic 9" descr="Magnifying glass">
            <a:extLst>
              <a:ext uri="{FF2B5EF4-FFF2-40B4-BE49-F238E27FC236}">
                <a16:creationId xmlns:a16="http://schemas.microsoft.com/office/drawing/2014/main" id="{6DC46FFB-40EB-4100-8735-86840EF25A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28293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375457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314251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890" y="365125"/>
            <a:ext cx="5159022" cy="308927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107288" y="383822"/>
            <a:ext cx="5246511" cy="5793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F3437-2FE7-401F-A7F1-655BFAA7B1E6}" type="slidenum">
              <a:rPr lang="en-US" smtClean="0"/>
              <a:t>‹#›</a:t>
            </a:fld>
            <a:endParaRPr lang="en-US" dirty="0"/>
          </a:p>
        </p:txBody>
      </p:sp>
      <p:sp>
        <p:nvSpPr>
          <p:cNvPr id="7" name="Content Placeholder 2">
            <a:extLst>
              <a:ext uri="{FF2B5EF4-FFF2-40B4-BE49-F238E27FC236}">
                <a16:creationId xmlns:a16="http://schemas.microsoft.com/office/drawing/2014/main" id="{BC33511D-B14B-4E1E-9FDF-1C3F63E7B9C7}"/>
              </a:ext>
            </a:extLst>
          </p:cNvPr>
          <p:cNvSpPr>
            <a:spLocks noGrp="1"/>
          </p:cNvSpPr>
          <p:nvPr>
            <p:ph idx="13"/>
          </p:nvPr>
        </p:nvSpPr>
        <p:spPr>
          <a:xfrm>
            <a:off x="620889" y="3527779"/>
            <a:ext cx="5159023" cy="2669822"/>
          </a:xfrm>
        </p:spPr>
        <p:txBody>
          <a:bodyPr>
            <a:normAutofit/>
          </a:bodyPr>
          <a:lstStyle>
            <a:lvl1pPr>
              <a:defRPr sz="2400">
                <a:solidFill>
                  <a:schemeClr val="accent2">
                    <a:lumMod val="50000"/>
                  </a:schemeClr>
                </a:solidFill>
              </a:defRPr>
            </a:lvl1pPr>
            <a:lvl2pPr>
              <a:defRPr sz="2400">
                <a:solidFill>
                  <a:schemeClr val="accent2">
                    <a:lumMod val="50000"/>
                  </a:schemeClr>
                </a:solidFill>
              </a:defRPr>
            </a:lvl2pPr>
            <a:lvl3pPr>
              <a:defRPr sz="2400">
                <a:solidFill>
                  <a:schemeClr val="accent2">
                    <a:lumMod val="50000"/>
                  </a:schemeClr>
                </a:solidFill>
              </a:defRPr>
            </a:lvl3pPr>
            <a:lvl4pPr>
              <a:defRPr sz="2400">
                <a:solidFill>
                  <a:schemeClr val="accent2">
                    <a:lumMod val="50000"/>
                  </a:schemeClr>
                </a:solidFill>
              </a:defRPr>
            </a:lvl4pPr>
            <a:lvl5pPr>
              <a:defRPr sz="2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60569B92-78A0-4DC2-97C0-6CC3831FF68B}"/>
              </a:ext>
            </a:extLst>
          </p:cNvPr>
          <p:cNvCxnSpPr>
            <a:cxnSpLocks/>
          </p:cNvCxnSpPr>
          <p:nvPr userDrawn="1"/>
        </p:nvCxnSpPr>
        <p:spPr>
          <a:xfrm>
            <a:off x="632178" y="2991557"/>
            <a:ext cx="514773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05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165562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60AE043-8722-4699-98F8-B4F91A658DEA}"/>
              </a:ext>
            </a:extLst>
          </p:cNvPr>
          <p:cNvSpPr>
            <a:spLocks noGrp="1"/>
          </p:cNvSpPr>
          <p:nvPr>
            <p:ph type="title"/>
          </p:nvPr>
        </p:nvSpPr>
        <p:spPr>
          <a:xfrm>
            <a:off x="620890" y="365125"/>
            <a:ext cx="5159022" cy="3089275"/>
          </a:xfrm>
        </p:spPr>
        <p:txBody>
          <a:bodyPr/>
          <a:lstStyle>
            <a:lvl1pPr>
              <a:defRPr>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6DCF8A9E-C170-4B02-850C-9B6C9FB6C159}"/>
              </a:ext>
            </a:extLst>
          </p:cNvPr>
          <p:cNvSpPr>
            <a:spLocks noGrp="1"/>
          </p:cNvSpPr>
          <p:nvPr>
            <p:ph idx="1"/>
          </p:nvPr>
        </p:nvSpPr>
        <p:spPr>
          <a:xfrm>
            <a:off x="6107288" y="383822"/>
            <a:ext cx="5246511" cy="3081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05F8B3-8B53-491C-A527-97BA136CD091}"/>
              </a:ext>
            </a:extLst>
          </p:cNvPr>
          <p:cNvSpPr>
            <a:spLocks noGrp="1"/>
          </p:cNvSpPr>
          <p:nvPr>
            <p:ph type="dt" sz="half" idx="10"/>
          </p:nvPr>
        </p:nvSpPr>
        <p:spPr>
          <a:xfrm>
            <a:off x="838200" y="6356350"/>
            <a:ext cx="2743200" cy="365125"/>
          </a:xfrm>
        </p:spPr>
        <p:txBody>
          <a:bodyPr/>
          <a:lstStyle/>
          <a:p>
            <a:fld id="{29026C15-160A-4BAF-8691-B57E597AE99A}" type="datetimeFigureOut">
              <a:rPr lang="en-US" smtClean="0"/>
              <a:t>8/1/2023</a:t>
            </a:fld>
            <a:endParaRPr lang="en-US" dirty="0"/>
          </a:p>
        </p:txBody>
      </p:sp>
      <p:sp>
        <p:nvSpPr>
          <p:cNvPr id="13" name="Footer Placeholder 4">
            <a:extLst>
              <a:ext uri="{FF2B5EF4-FFF2-40B4-BE49-F238E27FC236}">
                <a16:creationId xmlns:a16="http://schemas.microsoft.com/office/drawing/2014/main" id="{FDCDA6E6-58C9-407C-8A19-13D01EDEDD3F}"/>
              </a:ext>
            </a:extLst>
          </p:cNvPr>
          <p:cNvSpPr>
            <a:spLocks noGrp="1"/>
          </p:cNvSpPr>
          <p:nvPr>
            <p:ph type="ftr" sz="quarter" idx="11"/>
          </p:nvPr>
        </p:nvSpPr>
        <p:spPr>
          <a:xfrm>
            <a:off x="4038600" y="6356350"/>
            <a:ext cx="4114800" cy="365125"/>
          </a:xfrm>
        </p:spPr>
        <p:txBody>
          <a:bodyPr/>
          <a:lstStyle/>
          <a:p>
            <a:endParaRPr lang="en-US" dirty="0"/>
          </a:p>
        </p:txBody>
      </p:sp>
      <p:sp>
        <p:nvSpPr>
          <p:cNvPr id="14" name="Slide Number Placeholder 5">
            <a:extLst>
              <a:ext uri="{FF2B5EF4-FFF2-40B4-BE49-F238E27FC236}">
                <a16:creationId xmlns:a16="http://schemas.microsoft.com/office/drawing/2014/main" id="{F16B6263-47F4-4C2D-B07F-5E1DB85394EA}"/>
              </a:ext>
            </a:extLst>
          </p:cNvPr>
          <p:cNvSpPr>
            <a:spLocks noGrp="1"/>
          </p:cNvSpPr>
          <p:nvPr>
            <p:ph type="sldNum" sz="quarter" idx="12"/>
          </p:nvPr>
        </p:nvSpPr>
        <p:spPr>
          <a:xfrm>
            <a:off x="8610600" y="6356350"/>
            <a:ext cx="2743200" cy="365125"/>
          </a:xfrm>
        </p:spPr>
        <p:txBody>
          <a:bodyPr/>
          <a:lstStyle/>
          <a:p>
            <a:fld id="{DF0F3437-2FE7-401F-A7F1-655BFAA7B1E6}" type="slidenum">
              <a:rPr lang="en-US" smtClean="0"/>
              <a:t>‹#›</a:t>
            </a:fld>
            <a:endParaRPr lang="en-US" dirty="0"/>
          </a:p>
        </p:txBody>
      </p:sp>
      <p:sp>
        <p:nvSpPr>
          <p:cNvPr id="15" name="Content Placeholder 2">
            <a:extLst>
              <a:ext uri="{FF2B5EF4-FFF2-40B4-BE49-F238E27FC236}">
                <a16:creationId xmlns:a16="http://schemas.microsoft.com/office/drawing/2014/main" id="{BAD8305B-0B55-4D1B-B8E7-55E455032ADC}"/>
              </a:ext>
            </a:extLst>
          </p:cNvPr>
          <p:cNvSpPr>
            <a:spLocks noGrp="1"/>
          </p:cNvSpPr>
          <p:nvPr>
            <p:ph idx="13"/>
          </p:nvPr>
        </p:nvSpPr>
        <p:spPr>
          <a:xfrm>
            <a:off x="620889" y="3527779"/>
            <a:ext cx="5159023" cy="2669822"/>
          </a:xfrm>
        </p:spPr>
        <p:txBody>
          <a:bodyPr>
            <a:normAutofit/>
          </a:bodyPr>
          <a:lstStyle>
            <a:lvl1pPr>
              <a:defRPr sz="2400">
                <a:solidFill>
                  <a:schemeClr val="accent2">
                    <a:lumMod val="50000"/>
                  </a:schemeClr>
                </a:solidFill>
              </a:defRPr>
            </a:lvl1pPr>
            <a:lvl2pPr>
              <a:defRPr sz="2400">
                <a:solidFill>
                  <a:schemeClr val="accent2">
                    <a:lumMod val="50000"/>
                  </a:schemeClr>
                </a:solidFill>
              </a:defRPr>
            </a:lvl2pPr>
            <a:lvl3pPr>
              <a:defRPr sz="2400">
                <a:solidFill>
                  <a:schemeClr val="accent2">
                    <a:lumMod val="50000"/>
                  </a:schemeClr>
                </a:solidFill>
              </a:defRPr>
            </a:lvl3pPr>
            <a:lvl4pPr>
              <a:defRPr sz="2400">
                <a:solidFill>
                  <a:schemeClr val="accent2">
                    <a:lumMod val="50000"/>
                  </a:schemeClr>
                </a:solidFill>
              </a:defRPr>
            </a:lvl4pPr>
            <a:lvl5pPr>
              <a:defRPr sz="2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EB199C55-BFF9-4501-8E11-F7AFB2AA85EA}"/>
              </a:ext>
            </a:extLst>
          </p:cNvPr>
          <p:cNvCxnSpPr>
            <a:cxnSpLocks/>
          </p:cNvCxnSpPr>
          <p:nvPr userDrawn="1"/>
        </p:nvCxnSpPr>
        <p:spPr>
          <a:xfrm>
            <a:off x="632178" y="2991557"/>
            <a:ext cx="5147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32292C9C-4525-4D96-9D6C-1CA59AA0311D}"/>
              </a:ext>
            </a:extLst>
          </p:cNvPr>
          <p:cNvSpPr>
            <a:spLocks noGrp="1"/>
          </p:cNvSpPr>
          <p:nvPr>
            <p:ph idx="14"/>
          </p:nvPr>
        </p:nvSpPr>
        <p:spPr>
          <a:xfrm>
            <a:off x="6101645" y="3522135"/>
            <a:ext cx="5266266" cy="2669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191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363527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155362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88114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347552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026C15-160A-4BAF-8691-B57E597AE99A}" type="datetimeFigureOut">
              <a:rPr lang="en-US" smtClean="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F3437-2FE7-401F-A7F1-655BFAA7B1E6}" type="slidenum">
              <a:rPr lang="en-US" smtClean="0"/>
              <a:t>‹#›</a:t>
            </a:fld>
            <a:endParaRPr lang="en-US" dirty="0"/>
          </a:p>
        </p:txBody>
      </p:sp>
    </p:spTree>
    <p:extLst>
      <p:ext uri="{BB962C8B-B14F-4D97-AF65-F5344CB8AC3E}">
        <p14:creationId xmlns:p14="http://schemas.microsoft.com/office/powerpoint/2010/main" val="21328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26C15-160A-4BAF-8691-B57E597AE99A}" type="datetimeFigureOut">
              <a:rPr lang="en-US" smtClean="0"/>
              <a:t>8/1/2023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F3437-2FE7-401F-A7F1-655BFAA7B1E6}" type="slidenum">
              <a:rPr lang="en-US" smtClean="0"/>
              <a:t>‹#›</a:t>
            </a:fld>
            <a:endParaRPr lang="en-US" dirty="0"/>
          </a:p>
        </p:txBody>
      </p:sp>
    </p:spTree>
    <p:extLst>
      <p:ext uri="{BB962C8B-B14F-4D97-AF65-F5344CB8AC3E}">
        <p14:creationId xmlns:p14="http://schemas.microsoft.com/office/powerpoint/2010/main" val="2478428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chart" Target="../charts/chart10.xml"/><Relationship Id="rId4" Type="http://schemas.openxmlformats.org/officeDocument/2006/relationships/image" Target="../media/image8.sv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chart" Target="../charts/chart12.xml"/><Relationship Id="rId4" Type="http://schemas.openxmlformats.org/officeDocument/2006/relationships/image" Target="../media/image18.sv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598AB-AFEA-4717-B1C0-0E5CCD8AF94C}"/>
              </a:ext>
            </a:extLst>
          </p:cNvPr>
          <p:cNvSpPr>
            <a:spLocks noGrp="1"/>
          </p:cNvSpPr>
          <p:nvPr>
            <p:ph type="ctrTitle"/>
          </p:nvPr>
        </p:nvSpPr>
        <p:spPr/>
        <p:txBody>
          <a:bodyPr/>
          <a:lstStyle/>
          <a:p>
            <a:r>
              <a:rPr lang="en-US" dirty="0">
                <a:solidFill>
                  <a:srgbClr val="FFFFFF"/>
                </a:solidFill>
              </a:rPr>
              <a:t>Resident Survey Findings</a:t>
            </a:r>
            <a:endParaRPr lang="en-US" dirty="0"/>
          </a:p>
        </p:txBody>
      </p:sp>
      <p:sp>
        <p:nvSpPr>
          <p:cNvPr id="6" name="Subtitle 5">
            <a:extLst>
              <a:ext uri="{FF2B5EF4-FFF2-40B4-BE49-F238E27FC236}">
                <a16:creationId xmlns:a16="http://schemas.microsoft.com/office/drawing/2014/main" id="{D176DC88-7B2D-45AE-A136-0A5726280AAC}"/>
              </a:ext>
            </a:extLst>
          </p:cNvPr>
          <p:cNvSpPr>
            <a:spLocks noGrp="1"/>
          </p:cNvSpPr>
          <p:nvPr>
            <p:ph type="subTitle" idx="1"/>
          </p:nvPr>
        </p:nvSpPr>
        <p:spPr/>
        <p:txBody>
          <a:bodyPr>
            <a:normAutofit fontScale="92500" lnSpcReduction="10000"/>
          </a:bodyPr>
          <a:lstStyle/>
          <a:p>
            <a:r>
              <a:rPr lang="en-US" sz="2400" dirty="0">
                <a:solidFill>
                  <a:srgbClr val="FFFFFF"/>
                </a:solidFill>
              </a:rPr>
              <a:t>Conducted by the Coatesville 2</a:t>
            </a:r>
            <a:r>
              <a:rPr lang="en-US" sz="2400" baseline="30000" dirty="0">
                <a:solidFill>
                  <a:srgbClr val="FFFFFF"/>
                </a:solidFill>
              </a:rPr>
              <a:t>nd</a:t>
            </a:r>
            <a:r>
              <a:rPr lang="en-US" sz="2400" dirty="0">
                <a:solidFill>
                  <a:srgbClr val="FFFFFF"/>
                </a:solidFill>
              </a:rPr>
              <a:t> Century Alliance</a:t>
            </a:r>
          </a:p>
          <a:p>
            <a:r>
              <a:rPr lang="en-US" sz="2400" dirty="0">
                <a:solidFill>
                  <a:srgbClr val="FFFFFF"/>
                </a:solidFill>
              </a:rPr>
              <a:t>Funded by the Regional Foundation</a:t>
            </a:r>
          </a:p>
          <a:p>
            <a:r>
              <a:rPr lang="en-US" sz="2400" dirty="0">
                <a:solidFill>
                  <a:srgbClr val="FFFFFF"/>
                </a:solidFill>
              </a:rPr>
              <a:t>Data analysis by Success Measures</a:t>
            </a:r>
          </a:p>
          <a:p>
            <a:r>
              <a:rPr lang="en-US" dirty="0">
                <a:solidFill>
                  <a:srgbClr val="FFFFFF"/>
                </a:solidFill>
              </a:rPr>
              <a:t>2016/17 &amp; 2023</a:t>
            </a:r>
            <a:endParaRPr lang="en-US" dirty="0"/>
          </a:p>
        </p:txBody>
      </p:sp>
      <p:pic>
        <p:nvPicPr>
          <p:cNvPr id="3" name="Picture 2">
            <a:extLst>
              <a:ext uri="{FF2B5EF4-FFF2-40B4-BE49-F238E27FC236}">
                <a16:creationId xmlns:a16="http://schemas.microsoft.com/office/drawing/2014/main" id="{06D9121F-9EF3-57F3-B504-9F53DA9D9D43}"/>
              </a:ext>
            </a:extLst>
          </p:cNvPr>
          <p:cNvPicPr>
            <a:picLocks noChangeAspect="1"/>
          </p:cNvPicPr>
          <p:nvPr/>
        </p:nvPicPr>
        <p:blipFill>
          <a:blip r:embed="rId3"/>
          <a:stretch>
            <a:fillRect/>
          </a:stretch>
        </p:blipFill>
        <p:spPr>
          <a:xfrm>
            <a:off x="2608262" y="644997"/>
            <a:ext cx="6975475" cy="2784003"/>
          </a:xfrm>
          <a:prstGeom prst="rect">
            <a:avLst/>
          </a:prstGeom>
        </p:spPr>
      </p:pic>
    </p:spTree>
    <p:extLst>
      <p:ext uri="{BB962C8B-B14F-4D97-AF65-F5344CB8AC3E}">
        <p14:creationId xmlns:p14="http://schemas.microsoft.com/office/powerpoint/2010/main" val="164811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15EE-962A-4DA8-8573-92DA5D47FBC1}"/>
              </a:ext>
            </a:extLst>
          </p:cNvPr>
          <p:cNvSpPr>
            <a:spLocks noGrp="1"/>
          </p:cNvSpPr>
          <p:nvPr>
            <p:ph type="title"/>
          </p:nvPr>
        </p:nvSpPr>
        <p:spPr>
          <a:xfrm>
            <a:off x="1365955" y="0"/>
            <a:ext cx="4730045" cy="3089275"/>
          </a:xfrm>
        </p:spPr>
        <p:txBody>
          <a:bodyPr>
            <a:normAutofit/>
          </a:bodyPr>
          <a:lstStyle/>
          <a:p>
            <a:r>
              <a:rPr lang="en-US" sz="5200" dirty="0">
                <a:solidFill>
                  <a:schemeClr val="accent4"/>
                </a:solidFill>
              </a:rPr>
              <a:t>Sense of Community</a:t>
            </a:r>
          </a:p>
        </p:txBody>
      </p:sp>
      <p:sp>
        <p:nvSpPr>
          <p:cNvPr id="5" name="Content Placeholder 4">
            <a:extLst>
              <a:ext uri="{FF2B5EF4-FFF2-40B4-BE49-F238E27FC236}">
                <a16:creationId xmlns:a16="http://schemas.microsoft.com/office/drawing/2014/main" id="{6E55004C-10BC-44CB-8492-1E8F0158F33C}"/>
              </a:ext>
            </a:extLst>
          </p:cNvPr>
          <p:cNvSpPr>
            <a:spLocks noGrp="1"/>
          </p:cNvSpPr>
          <p:nvPr>
            <p:ph idx="1"/>
          </p:nvPr>
        </p:nvSpPr>
        <p:spPr>
          <a:xfrm>
            <a:off x="6202178" y="3545456"/>
            <a:ext cx="5754033" cy="1759788"/>
          </a:xfrm>
        </p:spPr>
        <p:txBody>
          <a:bodyPr>
            <a:normAutofit/>
          </a:bodyPr>
          <a:lstStyle/>
          <a:p>
            <a:pPr marL="0" indent="0">
              <a:buNone/>
            </a:pPr>
            <a:r>
              <a:rPr lang="en-US" sz="1600" b="1" dirty="0">
                <a:solidFill>
                  <a:schemeClr val="accent4">
                    <a:lumMod val="75000"/>
                  </a:schemeClr>
                </a:solidFill>
              </a:rPr>
              <a:t>In 2023, 67% of respondents say they “strongly agree” or “agree” neighbors would work together if something was wrong in the community.  In 2016, 60% of respondents say they “strongly agree” or agree” neighbors would work together.</a:t>
            </a:r>
          </a:p>
        </p:txBody>
      </p:sp>
      <p:sp>
        <p:nvSpPr>
          <p:cNvPr id="6" name="Content Placeholder 5">
            <a:extLst>
              <a:ext uri="{FF2B5EF4-FFF2-40B4-BE49-F238E27FC236}">
                <a16:creationId xmlns:a16="http://schemas.microsoft.com/office/drawing/2014/main" id="{ADECF54A-87A4-4FC5-A236-AC8ECB71EEDB}"/>
              </a:ext>
            </a:extLst>
          </p:cNvPr>
          <p:cNvSpPr>
            <a:spLocks noGrp="1"/>
          </p:cNvSpPr>
          <p:nvPr>
            <p:ph idx="13"/>
          </p:nvPr>
        </p:nvSpPr>
        <p:spPr/>
        <p:txBody>
          <a:bodyPr/>
          <a:lstStyle/>
          <a:p>
            <a:pPr>
              <a:lnSpc>
                <a:spcPct val="100000"/>
              </a:lnSpc>
            </a:pPr>
            <a:r>
              <a:rPr lang="en-US" sz="2400" dirty="0"/>
              <a:t>One way to measure the extent that residents feel they can manage day to day activities is by looking at whether respondents believe neighbors will work together if something were wrong in the community.</a:t>
            </a:r>
          </a:p>
        </p:txBody>
      </p:sp>
      <p:pic>
        <p:nvPicPr>
          <p:cNvPr id="17" name="Content Placeholder 14" descr="Cheers with solid fill">
            <a:extLst>
              <a:ext uri="{FF2B5EF4-FFF2-40B4-BE49-F238E27FC236}">
                <a16:creationId xmlns:a16="http://schemas.microsoft.com/office/drawing/2014/main" id="{6D9DA244-4A74-4F0C-9E4F-64C9E4270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380" y="1046075"/>
            <a:ext cx="914400" cy="914400"/>
          </a:xfrm>
          <a:prstGeom prst="rect">
            <a:avLst/>
          </a:prstGeom>
        </p:spPr>
      </p:pic>
      <p:graphicFrame>
        <p:nvGraphicFramePr>
          <p:cNvPr id="8" name="Content Placeholder 7">
            <a:extLst>
              <a:ext uri="{FF2B5EF4-FFF2-40B4-BE49-F238E27FC236}">
                <a16:creationId xmlns:a16="http://schemas.microsoft.com/office/drawing/2014/main" id="{6D38E688-9AAF-FCBC-2055-22634052310C}"/>
              </a:ext>
            </a:extLst>
          </p:cNvPr>
          <p:cNvGraphicFramePr>
            <a:graphicFrameLocks noGrp="1"/>
          </p:cNvGraphicFramePr>
          <p:nvPr>
            <p:ph idx="14"/>
            <p:extLst>
              <p:ext uri="{D42A27DB-BD31-4B8C-83A1-F6EECF244321}">
                <p14:modId xmlns:p14="http://schemas.microsoft.com/office/powerpoint/2010/main" val="1390715894"/>
              </p:ext>
            </p:extLst>
          </p:nvPr>
        </p:nvGraphicFramePr>
        <p:xfrm>
          <a:off x="6096000" y="4408097"/>
          <a:ext cx="5819356" cy="23895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077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15EE-962A-4DA8-8573-92DA5D47FBC1}"/>
              </a:ext>
            </a:extLst>
          </p:cNvPr>
          <p:cNvSpPr>
            <a:spLocks noGrp="1"/>
          </p:cNvSpPr>
          <p:nvPr>
            <p:ph type="title"/>
          </p:nvPr>
        </p:nvSpPr>
        <p:spPr>
          <a:xfrm>
            <a:off x="1365955" y="0"/>
            <a:ext cx="4730045" cy="3089275"/>
          </a:xfrm>
        </p:spPr>
        <p:txBody>
          <a:bodyPr>
            <a:normAutofit/>
          </a:bodyPr>
          <a:lstStyle/>
          <a:p>
            <a:r>
              <a:rPr lang="en-US" sz="5200" dirty="0">
                <a:solidFill>
                  <a:schemeClr val="accent4"/>
                </a:solidFill>
              </a:rPr>
              <a:t>Sense of Community</a:t>
            </a:r>
          </a:p>
        </p:txBody>
      </p:sp>
      <p:sp>
        <p:nvSpPr>
          <p:cNvPr id="6" name="Content Placeholder 5">
            <a:extLst>
              <a:ext uri="{FF2B5EF4-FFF2-40B4-BE49-F238E27FC236}">
                <a16:creationId xmlns:a16="http://schemas.microsoft.com/office/drawing/2014/main" id="{ADECF54A-87A4-4FC5-A236-AC8ECB71EEDB}"/>
              </a:ext>
            </a:extLst>
          </p:cNvPr>
          <p:cNvSpPr>
            <a:spLocks noGrp="1"/>
          </p:cNvSpPr>
          <p:nvPr>
            <p:ph idx="13"/>
          </p:nvPr>
        </p:nvSpPr>
        <p:spPr/>
        <p:txBody>
          <a:bodyPr/>
          <a:lstStyle/>
          <a:p>
            <a:r>
              <a:rPr lang="en-US" sz="2400" dirty="0"/>
              <a:t>One way to measure the extent that residents feel able to manage day to day activities is by looking at how much of a positive difference respondents feel they can make in the community.</a:t>
            </a:r>
          </a:p>
          <a:p>
            <a:pPr marL="0" indent="0">
              <a:buNone/>
            </a:pPr>
            <a:endParaRPr lang="en-US" dirty="0"/>
          </a:p>
        </p:txBody>
      </p:sp>
      <p:sp>
        <p:nvSpPr>
          <p:cNvPr id="7" name="Content Placeholder 6">
            <a:extLst>
              <a:ext uri="{FF2B5EF4-FFF2-40B4-BE49-F238E27FC236}">
                <a16:creationId xmlns:a16="http://schemas.microsoft.com/office/drawing/2014/main" id="{14F81BA0-B856-45D3-AD3D-E6A4BD9F64C8}"/>
              </a:ext>
            </a:extLst>
          </p:cNvPr>
          <p:cNvSpPr>
            <a:spLocks noGrp="1"/>
          </p:cNvSpPr>
          <p:nvPr>
            <p:ph idx="14"/>
          </p:nvPr>
        </p:nvSpPr>
        <p:spPr/>
        <p:txBody>
          <a:bodyPr>
            <a:normAutofit/>
          </a:bodyPr>
          <a:lstStyle/>
          <a:p>
            <a:pPr marL="0" indent="0">
              <a:buNone/>
            </a:pPr>
            <a:r>
              <a:rPr lang="en-US" sz="1600" b="1" dirty="0">
                <a:solidFill>
                  <a:schemeClr val="accent4">
                    <a:lumMod val="75000"/>
                  </a:schemeClr>
                </a:solidFill>
              </a:rPr>
              <a:t>Between 2016 and 2023, there was a 9-percentage point increase in respondents that feel they can make “a great deal” of positive difference in their community.</a:t>
            </a:r>
          </a:p>
        </p:txBody>
      </p:sp>
      <p:pic>
        <p:nvPicPr>
          <p:cNvPr id="17" name="Content Placeholder 14" descr="Cheers with solid fill">
            <a:extLst>
              <a:ext uri="{FF2B5EF4-FFF2-40B4-BE49-F238E27FC236}">
                <a16:creationId xmlns:a16="http://schemas.microsoft.com/office/drawing/2014/main" id="{6D9DA244-4A74-4F0C-9E4F-64C9E4270B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380" y="1046075"/>
            <a:ext cx="914400" cy="914400"/>
          </a:xfrm>
          <a:prstGeom prst="rect">
            <a:avLst/>
          </a:prstGeom>
        </p:spPr>
      </p:pic>
      <p:graphicFrame>
        <p:nvGraphicFramePr>
          <p:cNvPr id="3" name="Chart 2">
            <a:extLst>
              <a:ext uri="{FF2B5EF4-FFF2-40B4-BE49-F238E27FC236}">
                <a16:creationId xmlns:a16="http://schemas.microsoft.com/office/drawing/2014/main" id="{DAA3E079-0477-9B2F-EA2A-EC7C1514D9C4}"/>
              </a:ext>
            </a:extLst>
          </p:cNvPr>
          <p:cNvGraphicFramePr>
            <a:graphicFrameLocks/>
          </p:cNvGraphicFramePr>
          <p:nvPr>
            <p:extLst>
              <p:ext uri="{D42A27DB-BD31-4B8C-83A1-F6EECF244321}">
                <p14:modId xmlns:p14="http://schemas.microsoft.com/office/powerpoint/2010/main" val="3178760225"/>
              </p:ext>
            </p:extLst>
          </p:nvPr>
        </p:nvGraphicFramePr>
        <p:xfrm>
          <a:off x="6216769" y="4270983"/>
          <a:ext cx="5601419" cy="24222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567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15EE-962A-4DA8-8573-92DA5D47FBC1}"/>
              </a:ext>
            </a:extLst>
          </p:cNvPr>
          <p:cNvSpPr>
            <a:spLocks noGrp="1"/>
          </p:cNvSpPr>
          <p:nvPr>
            <p:ph type="title"/>
          </p:nvPr>
        </p:nvSpPr>
        <p:spPr>
          <a:xfrm>
            <a:off x="1189566" y="0"/>
            <a:ext cx="4730045" cy="3089275"/>
          </a:xfrm>
        </p:spPr>
        <p:txBody>
          <a:bodyPr>
            <a:normAutofit/>
          </a:bodyPr>
          <a:lstStyle/>
          <a:p>
            <a:r>
              <a:rPr lang="en-US" sz="5200" dirty="0">
                <a:solidFill>
                  <a:schemeClr val="accent4"/>
                </a:solidFill>
              </a:rPr>
              <a:t>Sense of Community</a:t>
            </a:r>
          </a:p>
        </p:txBody>
      </p:sp>
      <p:pic>
        <p:nvPicPr>
          <p:cNvPr id="17" name="Content Placeholder 14" descr="Cheers with solid fill">
            <a:extLst>
              <a:ext uri="{FF2B5EF4-FFF2-40B4-BE49-F238E27FC236}">
                <a16:creationId xmlns:a16="http://schemas.microsoft.com/office/drawing/2014/main" id="{6D9DA244-4A74-4F0C-9E4F-64C9E4270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991" y="1046075"/>
            <a:ext cx="914400" cy="914400"/>
          </a:xfrm>
          <a:prstGeom prst="rect">
            <a:avLst/>
          </a:prstGeom>
        </p:spPr>
      </p:pic>
      <p:sp>
        <p:nvSpPr>
          <p:cNvPr id="5" name="Content Placeholder 5">
            <a:extLst>
              <a:ext uri="{FF2B5EF4-FFF2-40B4-BE49-F238E27FC236}">
                <a16:creationId xmlns:a16="http://schemas.microsoft.com/office/drawing/2014/main" id="{DB741DA0-9182-C3FD-1E3E-7F9044CF3EB3}"/>
              </a:ext>
            </a:extLst>
          </p:cNvPr>
          <p:cNvSpPr>
            <a:spLocks noGrp="1"/>
          </p:cNvSpPr>
          <p:nvPr>
            <p:ph idx="13"/>
          </p:nvPr>
        </p:nvSpPr>
        <p:spPr>
          <a:xfrm>
            <a:off x="533884" y="3252581"/>
            <a:ext cx="5159375" cy="2670175"/>
          </a:xfrm>
        </p:spPr>
        <p:txBody>
          <a:bodyPr>
            <a:noAutofit/>
          </a:bodyPr>
          <a:lstStyle/>
          <a:p>
            <a:pPr>
              <a:lnSpc>
                <a:spcPct val="100000"/>
              </a:lnSpc>
            </a:pPr>
            <a:r>
              <a:rPr lang="en-US" sz="2000" dirty="0"/>
              <a:t>The involvement index measures the number of community activities a respondent participated in over the last year. Respondents were asked about 8 different types of community activities. An index score of 0 indicates that the respondent participated in 0 of the 8 activities. An index score of 5-8 indicates that the respondent participated in 5 to 8 of the 8 activities. </a:t>
            </a:r>
          </a:p>
        </p:txBody>
      </p:sp>
      <p:graphicFrame>
        <p:nvGraphicFramePr>
          <p:cNvPr id="10" name="Chart 9">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3354325978"/>
              </p:ext>
            </p:extLst>
          </p:nvPr>
        </p:nvGraphicFramePr>
        <p:xfrm>
          <a:off x="8928340" y="209550"/>
          <a:ext cx="2751027" cy="3219450"/>
        </p:xfrm>
        <a:graphic>
          <a:graphicData uri="http://schemas.openxmlformats.org/drawingml/2006/chart">
            <c:chart xmlns:c="http://schemas.openxmlformats.org/drawingml/2006/chart" xmlns:r="http://schemas.openxmlformats.org/officeDocument/2006/relationships" r:id="rId5"/>
          </a:graphicData>
        </a:graphic>
      </p:graphicFrame>
      <p:sp>
        <p:nvSpPr>
          <p:cNvPr id="62" name="TextBox 61">
            <a:extLst>
              <a:ext uri="{FF2B5EF4-FFF2-40B4-BE49-F238E27FC236}">
                <a16:creationId xmlns:a16="http://schemas.microsoft.com/office/drawing/2014/main" id="{5CD6279A-F26F-42DD-BB88-EA99D628685A}"/>
              </a:ext>
            </a:extLst>
          </p:cNvPr>
          <p:cNvSpPr txBox="1"/>
          <p:nvPr/>
        </p:nvSpPr>
        <p:spPr>
          <a:xfrm>
            <a:off x="6418052" y="3925019"/>
            <a:ext cx="5773947" cy="646331"/>
          </a:xfrm>
          <a:prstGeom prst="rect">
            <a:avLst/>
          </a:prstGeom>
          <a:noFill/>
        </p:spPr>
        <p:txBody>
          <a:bodyPr wrap="square" rtlCol="0">
            <a:spAutoFit/>
          </a:bodyPr>
          <a:lstStyle/>
          <a:p>
            <a:r>
              <a:rPr lang="en-US" b="1" dirty="0">
                <a:solidFill>
                  <a:schemeClr val="accent4">
                    <a:lumMod val="75000"/>
                  </a:schemeClr>
                </a:solidFill>
              </a:rPr>
              <a:t>Between 2016 and 2023, the percentage of respondents that are heavily involved (5 to 8 activities) increased.</a:t>
            </a:r>
          </a:p>
        </p:txBody>
      </p:sp>
      <p:grpSp>
        <p:nvGrpSpPr>
          <p:cNvPr id="66" name="Group 65">
            <a:extLst>
              <a:ext uri="{FF2B5EF4-FFF2-40B4-BE49-F238E27FC236}">
                <a16:creationId xmlns:a16="http://schemas.microsoft.com/office/drawing/2014/main" id="{5ABED724-8BA7-FEDC-5861-B33F456E3BF5}"/>
              </a:ext>
            </a:extLst>
          </p:cNvPr>
          <p:cNvGrpSpPr/>
          <p:nvPr/>
        </p:nvGrpSpPr>
        <p:grpSpPr>
          <a:xfrm>
            <a:off x="5639837" y="4873924"/>
            <a:ext cx="6112212" cy="1470306"/>
            <a:chOff x="5751983" y="4873924"/>
            <a:chExt cx="6112212" cy="1470306"/>
          </a:xfrm>
        </p:grpSpPr>
        <p:grpSp>
          <p:nvGrpSpPr>
            <p:cNvPr id="63" name="Group 62">
              <a:extLst>
                <a:ext uri="{FF2B5EF4-FFF2-40B4-BE49-F238E27FC236}">
                  <a16:creationId xmlns:a16="http://schemas.microsoft.com/office/drawing/2014/main" id="{44C904FF-7B12-FA17-B5AA-8064C2467F0C}"/>
                </a:ext>
              </a:extLst>
            </p:cNvPr>
            <p:cNvGrpSpPr/>
            <p:nvPr/>
          </p:nvGrpSpPr>
          <p:grpSpPr>
            <a:xfrm>
              <a:off x="7447471" y="5214667"/>
              <a:ext cx="4416724" cy="1127184"/>
              <a:chOff x="7447471" y="4714336"/>
              <a:chExt cx="4416724" cy="1127184"/>
            </a:xfrm>
          </p:grpSpPr>
          <p:pic>
            <p:nvPicPr>
              <p:cNvPr id="40" name="Graphic 39" descr="Wave Gesture with solid fill">
                <a:extLst>
                  <a:ext uri="{FF2B5EF4-FFF2-40B4-BE49-F238E27FC236}">
                    <a16:creationId xmlns:a16="http://schemas.microsoft.com/office/drawing/2014/main" id="{202EB7F2-FBD8-62B4-695F-38999FAAFC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7471" y="4714336"/>
                <a:ext cx="457200" cy="457200"/>
              </a:xfrm>
              <a:prstGeom prst="rect">
                <a:avLst/>
              </a:prstGeom>
            </p:spPr>
          </p:pic>
          <p:pic>
            <p:nvPicPr>
              <p:cNvPr id="41" name="Graphic 40" descr="Wave Gesture with solid fill">
                <a:extLst>
                  <a:ext uri="{FF2B5EF4-FFF2-40B4-BE49-F238E27FC236}">
                    <a16:creationId xmlns:a16="http://schemas.microsoft.com/office/drawing/2014/main" id="{C532D4FF-6ED3-5E2F-A7FA-41B128E42E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87418" y="4714336"/>
                <a:ext cx="457200" cy="457200"/>
              </a:xfrm>
              <a:prstGeom prst="rect">
                <a:avLst/>
              </a:prstGeom>
            </p:spPr>
          </p:pic>
          <p:pic>
            <p:nvPicPr>
              <p:cNvPr id="42" name="Graphic 41" descr="Wave Gesture with solid fill">
                <a:extLst>
                  <a:ext uri="{FF2B5EF4-FFF2-40B4-BE49-F238E27FC236}">
                    <a16:creationId xmlns:a16="http://schemas.microsoft.com/office/drawing/2014/main" id="{A15CDC5B-B8E1-DF78-1EEF-9768160FA1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7365" y="4714336"/>
                <a:ext cx="457200" cy="457200"/>
              </a:xfrm>
              <a:prstGeom prst="rect">
                <a:avLst/>
              </a:prstGeom>
            </p:spPr>
          </p:pic>
          <p:pic>
            <p:nvPicPr>
              <p:cNvPr id="45" name="Graphic 44" descr="Wave Gesture with solid fill">
                <a:extLst>
                  <a:ext uri="{FF2B5EF4-FFF2-40B4-BE49-F238E27FC236}">
                    <a16:creationId xmlns:a16="http://schemas.microsoft.com/office/drawing/2014/main" id="{84E2E64B-C039-37FD-0963-F4715C7E9D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7312" y="4714336"/>
                <a:ext cx="457200" cy="457200"/>
              </a:xfrm>
              <a:prstGeom prst="rect">
                <a:avLst/>
              </a:prstGeom>
            </p:spPr>
          </p:pic>
          <p:pic>
            <p:nvPicPr>
              <p:cNvPr id="46" name="Graphic 45" descr="Wave Gesture with solid fill">
                <a:extLst>
                  <a:ext uri="{FF2B5EF4-FFF2-40B4-BE49-F238E27FC236}">
                    <a16:creationId xmlns:a16="http://schemas.microsoft.com/office/drawing/2014/main" id="{8B294A60-1CB6-FAD4-BC0F-C94CF74DD3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07259" y="4714336"/>
                <a:ext cx="457200" cy="457200"/>
              </a:xfrm>
              <a:prstGeom prst="rect">
                <a:avLst/>
              </a:prstGeom>
            </p:spPr>
          </p:pic>
          <p:pic>
            <p:nvPicPr>
              <p:cNvPr id="47" name="Graphic 46" descr="Wave Gesture with solid fill">
                <a:extLst>
                  <a:ext uri="{FF2B5EF4-FFF2-40B4-BE49-F238E27FC236}">
                    <a16:creationId xmlns:a16="http://schemas.microsoft.com/office/drawing/2014/main" id="{19AF0C35-E99B-5486-9D95-30F5C8CF0D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47206" y="4714336"/>
                <a:ext cx="457200" cy="457200"/>
              </a:xfrm>
              <a:prstGeom prst="rect">
                <a:avLst/>
              </a:prstGeom>
            </p:spPr>
          </p:pic>
          <p:pic>
            <p:nvPicPr>
              <p:cNvPr id="48" name="Graphic 47" descr="Wave Gesture with solid fill">
                <a:extLst>
                  <a:ext uri="{FF2B5EF4-FFF2-40B4-BE49-F238E27FC236}">
                    <a16:creationId xmlns:a16="http://schemas.microsoft.com/office/drawing/2014/main" id="{C5101523-FCB8-F42A-7E57-B1D5EB44E7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87153" y="4714336"/>
                <a:ext cx="457200" cy="457200"/>
              </a:xfrm>
              <a:prstGeom prst="rect">
                <a:avLst/>
              </a:prstGeom>
            </p:spPr>
          </p:pic>
          <p:pic>
            <p:nvPicPr>
              <p:cNvPr id="49" name="Graphic 48" descr="Wave Gesture with solid fill">
                <a:extLst>
                  <a:ext uri="{FF2B5EF4-FFF2-40B4-BE49-F238E27FC236}">
                    <a16:creationId xmlns:a16="http://schemas.microsoft.com/office/drawing/2014/main" id="{E70724E9-9AAF-5391-596B-9EB7E80C81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27100" y="4714336"/>
                <a:ext cx="457200" cy="457200"/>
              </a:xfrm>
              <a:prstGeom prst="rect">
                <a:avLst/>
              </a:prstGeom>
            </p:spPr>
          </p:pic>
          <p:pic>
            <p:nvPicPr>
              <p:cNvPr id="50" name="Graphic 49" descr="Wave Gesture with solid fill">
                <a:extLst>
                  <a:ext uri="{FF2B5EF4-FFF2-40B4-BE49-F238E27FC236}">
                    <a16:creationId xmlns:a16="http://schemas.microsoft.com/office/drawing/2014/main" id="{AFF61184-38A2-B2AC-3585-292E803F1F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67047" y="4714336"/>
                <a:ext cx="457200" cy="457200"/>
              </a:xfrm>
              <a:prstGeom prst="rect">
                <a:avLst/>
              </a:prstGeom>
            </p:spPr>
          </p:pic>
          <p:pic>
            <p:nvPicPr>
              <p:cNvPr id="51" name="Graphic 50" descr="Wave Gesture with solid fill">
                <a:extLst>
                  <a:ext uri="{FF2B5EF4-FFF2-40B4-BE49-F238E27FC236}">
                    <a16:creationId xmlns:a16="http://schemas.microsoft.com/office/drawing/2014/main" id="{E044642D-9196-22AD-D6F2-0DCE4310BA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06995" y="4714336"/>
                <a:ext cx="457200" cy="457200"/>
              </a:xfrm>
              <a:prstGeom prst="rect">
                <a:avLst/>
              </a:prstGeom>
            </p:spPr>
          </p:pic>
          <p:pic>
            <p:nvPicPr>
              <p:cNvPr id="52" name="Graphic 51" descr="Wave Gesture with solid fill">
                <a:extLst>
                  <a:ext uri="{FF2B5EF4-FFF2-40B4-BE49-F238E27FC236}">
                    <a16:creationId xmlns:a16="http://schemas.microsoft.com/office/drawing/2014/main" id="{41E49894-CBF6-B295-CC26-B58EF01672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7471" y="5384320"/>
                <a:ext cx="457200" cy="457200"/>
              </a:xfrm>
              <a:prstGeom prst="rect">
                <a:avLst/>
              </a:prstGeom>
            </p:spPr>
          </p:pic>
          <p:pic>
            <p:nvPicPr>
              <p:cNvPr id="53" name="Graphic 52" descr="Wave Gesture with solid fill">
                <a:extLst>
                  <a:ext uri="{FF2B5EF4-FFF2-40B4-BE49-F238E27FC236}">
                    <a16:creationId xmlns:a16="http://schemas.microsoft.com/office/drawing/2014/main" id="{C1D14E30-8BA5-B479-5FB9-FBAF5DE6B5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87418" y="5384320"/>
                <a:ext cx="457200" cy="457200"/>
              </a:xfrm>
              <a:prstGeom prst="rect">
                <a:avLst/>
              </a:prstGeom>
            </p:spPr>
          </p:pic>
          <p:pic>
            <p:nvPicPr>
              <p:cNvPr id="54" name="Graphic 53" descr="Wave Gesture with solid fill">
                <a:extLst>
                  <a:ext uri="{FF2B5EF4-FFF2-40B4-BE49-F238E27FC236}">
                    <a16:creationId xmlns:a16="http://schemas.microsoft.com/office/drawing/2014/main" id="{FB4BE90B-F0BE-3925-5530-9D003EBA77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7365" y="5384320"/>
                <a:ext cx="457200" cy="457200"/>
              </a:xfrm>
              <a:prstGeom prst="rect">
                <a:avLst/>
              </a:prstGeom>
            </p:spPr>
          </p:pic>
          <p:pic>
            <p:nvPicPr>
              <p:cNvPr id="55" name="Graphic 54" descr="Wave Gesture with solid fill">
                <a:extLst>
                  <a:ext uri="{FF2B5EF4-FFF2-40B4-BE49-F238E27FC236}">
                    <a16:creationId xmlns:a16="http://schemas.microsoft.com/office/drawing/2014/main" id="{751D0571-FA43-585E-4993-D2DB5E3862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7312" y="5384320"/>
                <a:ext cx="457200" cy="457200"/>
              </a:xfrm>
              <a:prstGeom prst="rect">
                <a:avLst/>
              </a:prstGeom>
            </p:spPr>
          </p:pic>
          <p:pic>
            <p:nvPicPr>
              <p:cNvPr id="56" name="Graphic 55" descr="Wave Gesture with solid fill">
                <a:extLst>
                  <a:ext uri="{FF2B5EF4-FFF2-40B4-BE49-F238E27FC236}">
                    <a16:creationId xmlns:a16="http://schemas.microsoft.com/office/drawing/2014/main" id="{4D12F62C-E954-97F7-C007-273C91BE4E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07259" y="5384320"/>
                <a:ext cx="457200" cy="457200"/>
              </a:xfrm>
              <a:prstGeom prst="rect">
                <a:avLst/>
              </a:prstGeom>
            </p:spPr>
          </p:pic>
          <p:pic>
            <p:nvPicPr>
              <p:cNvPr id="57" name="Graphic 56" descr="Wave Gesture with solid fill">
                <a:extLst>
                  <a:ext uri="{FF2B5EF4-FFF2-40B4-BE49-F238E27FC236}">
                    <a16:creationId xmlns:a16="http://schemas.microsoft.com/office/drawing/2014/main" id="{5D2F4F81-848F-9406-38AC-68B0C53CB8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47206" y="5384320"/>
                <a:ext cx="457200" cy="457200"/>
              </a:xfrm>
              <a:prstGeom prst="rect">
                <a:avLst/>
              </a:prstGeom>
            </p:spPr>
          </p:pic>
          <p:pic>
            <p:nvPicPr>
              <p:cNvPr id="58" name="Graphic 57" descr="Wave Gesture with solid fill">
                <a:extLst>
                  <a:ext uri="{FF2B5EF4-FFF2-40B4-BE49-F238E27FC236}">
                    <a16:creationId xmlns:a16="http://schemas.microsoft.com/office/drawing/2014/main" id="{70F89E72-C8BD-F422-0AF3-FE527BF4B7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87153" y="5384320"/>
                <a:ext cx="457200" cy="457200"/>
              </a:xfrm>
              <a:prstGeom prst="rect">
                <a:avLst/>
              </a:prstGeom>
            </p:spPr>
          </p:pic>
          <p:pic>
            <p:nvPicPr>
              <p:cNvPr id="59" name="Graphic 58" descr="Wave Gesture with solid fill">
                <a:extLst>
                  <a:ext uri="{FF2B5EF4-FFF2-40B4-BE49-F238E27FC236}">
                    <a16:creationId xmlns:a16="http://schemas.microsoft.com/office/drawing/2014/main" id="{FDD08349-8894-898B-6DF1-BD58AE25F5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27100" y="5384320"/>
                <a:ext cx="457200" cy="457200"/>
              </a:xfrm>
              <a:prstGeom prst="rect">
                <a:avLst/>
              </a:prstGeom>
            </p:spPr>
          </p:pic>
          <p:pic>
            <p:nvPicPr>
              <p:cNvPr id="60" name="Graphic 59" descr="Wave Gesture with solid fill">
                <a:extLst>
                  <a:ext uri="{FF2B5EF4-FFF2-40B4-BE49-F238E27FC236}">
                    <a16:creationId xmlns:a16="http://schemas.microsoft.com/office/drawing/2014/main" id="{DF7E06FE-AE14-4CA0-0D55-3C10D2BF12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67047" y="5384320"/>
                <a:ext cx="457200" cy="457200"/>
              </a:xfrm>
              <a:prstGeom prst="rect">
                <a:avLst/>
              </a:prstGeom>
            </p:spPr>
          </p:pic>
          <p:pic>
            <p:nvPicPr>
              <p:cNvPr id="61" name="Graphic 60" descr="Wave Gesture with solid fill">
                <a:extLst>
                  <a:ext uri="{FF2B5EF4-FFF2-40B4-BE49-F238E27FC236}">
                    <a16:creationId xmlns:a16="http://schemas.microsoft.com/office/drawing/2014/main" id="{AA41F062-3361-684B-7E95-BB7EC6E442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06995" y="5384320"/>
                <a:ext cx="457200" cy="457200"/>
              </a:xfrm>
              <a:prstGeom prst="rect">
                <a:avLst/>
              </a:prstGeom>
            </p:spPr>
          </p:pic>
        </p:grpSp>
        <p:sp>
          <p:nvSpPr>
            <p:cNvPr id="64" name="TextBox 63">
              <a:extLst>
                <a:ext uri="{FF2B5EF4-FFF2-40B4-BE49-F238E27FC236}">
                  <a16:creationId xmlns:a16="http://schemas.microsoft.com/office/drawing/2014/main" id="{630E187E-B611-B989-E9AD-0E2CC5E7FC78}"/>
                </a:ext>
              </a:extLst>
            </p:cNvPr>
            <p:cNvSpPr txBox="1"/>
            <p:nvPr/>
          </p:nvSpPr>
          <p:spPr>
            <a:xfrm>
              <a:off x="6927013" y="4873924"/>
              <a:ext cx="4843249" cy="276999"/>
            </a:xfrm>
            <a:prstGeom prst="rect">
              <a:avLst/>
            </a:prstGeom>
            <a:noFill/>
          </p:spPr>
          <p:txBody>
            <a:bodyPr wrap="none" rtlCol="0">
              <a:spAutoFit/>
            </a:bodyPr>
            <a:lstStyle/>
            <a:p>
              <a:pPr algn="ctr"/>
              <a:r>
                <a:rPr lang="en-US" sz="1200" b="1" dirty="0"/>
                <a:t>Respondents involved in 5 to 8 community activities over the past year.</a:t>
              </a:r>
            </a:p>
          </p:txBody>
        </p:sp>
        <p:sp>
          <p:nvSpPr>
            <p:cNvPr id="65" name="TextBox 64">
              <a:extLst>
                <a:ext uri="{FF2B5EF4-FFF2-40B4-BE49-F238E27FC236}">
                  <a16:creationId xmlns:a16="http://schemas.microsoft.com/office/drawing/2014/main" id="{0A90892D-3981-E9FE-6211-D6EE29911E12}"/>
                </a:ext>
              </a:extLst>
            </p:cNvPr>
            <p:cNvSpPr txBox="1"/>
            <p:nvPr/>
          </p:nvSpPr>
          <p:spPr>
            <a:xfrm>
              <a:off x="5751983" y="5236234"/>
              <a:ext cx="2149815" cy="1107996"/>
            </a:xfrm>
            <a:prstGeom prst="rect">
              <a:avLst/>
            </a:prstGeom>
            <a:noFill/>
          </p:spPr>
          <p:txBody>
            <a:bodyPr wrap="square" rtlCol="0">
              <a:spAutoFit/>
            </a:bodyPr>
            <a:lstStyle/>
            <a:p>
              <a:pPr algn="ctr"/>
              <a:r>
                <a:rPr lang="en-US" sz="1100" dirty="0"/>
                <a:t> 2016</a:t>
              </a:r>
            </a:p>
            <a:p>
              <a:pPr algn="ctr"/>
              <a:r>
                <a:rPr lang="en-US" sz="1100" dirty="0"/>
                <a:t>n=253</a:t>
              </a:r>
            </a:p>
            <a:p>
              <a:pPr algn="ctr"/>
              <a:endParaRPr lang="en-US" sz="1100" dirty="0"/>
            </a:p>
            <a:p>
              <a:pPr algn="ctr"/>
              <a:endParaRPr lang="en-US" sz="1100" dirty="0"/>
            </a:p>
            <a:p>
              <a:pPr algn="ctr"/>
              <a:r>
                <a:rPr lang="en-US" sz="1100" dirty="0"/>
                <a:t>2023</a:t>
              </a:r>
            </a:p>
            <a:p>
              <a:pPr algn="ctr"/>
              <a:r>
                <a:rPr lang="en-US" sz="1100" dirty="0"/>
                <a:t>n=55</a:t>
              </a:r>
            </a:p>
          </p:txBody>
        </p:sp>
      </p:grpSp>
      <p:sp>
        <p:nvSpPr>
          <p:cNvPr id="67" name="TextBox 66">
            <a:extLst>
              <a:ext uri="{FF2B5EF4-FFF2-40B4-BE49-F238E27FC236}">
                <a16:creationId xmlns:a16="http://schemas.microsoft.com/office/drawing/2014/main" id="{EB83E91A-6BF1-6C02-390F-8783A330E9E7}"/>
              </a:ext>
            </a:extLst>
          </p:cNvPr>
          <p:cNvSpPr txBox="1"/>
          <p:nvPr/>
        </p:nvSpPr>
        <p:spPr>
          <a:xfrm>
            <a:off x="6616461" y="393941"/>
            <a:ext cx="2691441" cy="2308324"/>
          </a:xfrm>
          <a:prstGeom prst="rect">
            <a:avLst/>
          </a:prstGeom>
          <a:noFill/>
        </p:spPr>
        <p:txBody>
          <a:bodyPr wrap="square" rtlCol="0">
            <a:spAutoFit/>
          </a:bodyPr>
          <a:lstStyle/>
          <a:p>
            <a:r>
              <a:rPr lang="en-US" b="1" dirty="0">
                <a:solidFill>
                  <a:schemeClr val="accent4">
                    <a:lumMod val="75000"/>
                  </a:schemeClr>
                </a:solidFill>
              </a:rPr>
              <a:t>In 2023, around half of respondents participate in 5 to 8 different community activities. Around 5% of respondents participate in no community activities.</a:t>
            </a:r>
          </a:p>
        </p:txBody>
      </p:sp>
    </p:spTree>
    <p:extLst>
      <p:ext uri="{BB962C8B-B14F-4D97-AF65-F5344CB8AC3E}">
        <p14:creationId xmlns:p14="http://schemas.microsoft.com/office/powerpoint/2010/main" val="324700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15EE-962A-4DA8-8573-92DA5D47FBC1}"/>
              </a:ext>
            </a:extLst>
          </p:cNvPr>
          <p:cNvSpPr>
            <a:spLocks noGrp="1"/>
          </p:cNvSpPr>
          <p:nvPr>
            <p:ph type="title"/>
          </p:nvPr>
        </p:nvSpPr>
        <p:spPr>
          <a:xfrm>
            <a:off x="1296736" y="0"/>
            <a:ext cx="4730045" cy="3089275"/>
          </a:xfrm>
        </p:spPr>
        <p:txBody>
          <a:bodyPr>
            <a:normAutofit/>
          </a:bodyPr>
          <a:lstStyle/>
          <a:p>
            <a:r>
              <a:rPr lang="en-US" sz="5200" dirty="0">
                <a:solidFill>
                  <a:schemeClr val="accent4"/>
                </a:solidFill>
              </a:rPr>
              <a:t>Sense of Community</a:t>
            </a:r>
          </a:p>
        </p:txBody>
      </p:sp>
      <p:sp>
        <p:nvSpPr>
          <p:cNvPr id="6" name="Content Placeholder 5">
            <a:extLst>
              <a:ext uri="{FF2B5EF4-FFF2-40B4-BE49-F238E27FC236}">
                <a16:creationId xmlns:a16="http://schemas.microsoft.com/office/drawing/2014/main" id="{ADECF54A-87A4-4FC5-A236-AC8ECB71EEDB}"/>
              </a:ext>
            </a:extLst>
          </p:cNvPr>
          <p:cNvSpPr>
            <a:spLocks noGrp="1"/>
          </p:cNvSpPr>
          <p:nvPr>
            <p:ph idx="13"/>
          </p:nvPr>
        </p:nvSpPr>
        <p:spPr>
          <a:xfrm>
            <a:off x="620889" y="3724835"/>
            <a:ext cx="11157823" cy="2900690"/>
          </a:xfrm>
        </p:spPr>
        <p:txBody>
          <a:bodyPr>
            <a:noAutofit/>
          </a:bodyPr>
          <a:lstStyle/>
          <a:p>
            <a:pPr>
              <a:lnSpc>
                <a:spcPct val="100000"/>
              </a:lnSpc>
            </a:pPr>
            <a:r>
              <a:rPr lang="en-US" sz="1600" dirty="0"/>
              <a:t>The neighborliness index measures the likelihood respondents feel neighbors would help each other out in four different scenarios: if a neighbor needed a favor, if a neighbor needed a ride, if an elderly neighbor needed someone to check on them, or if a neighbor needed someone to take care of a child in an emergency. </a:t>
            </a:r>
          </a:p>
          <a:p>
            <a:pPr>
              <a:lnSpc>
                <a:spcPct val="100000"/>
              </a:lnSpc>
            </a:pPr>
            <a:r>
              <a:rPr lang="en-US" sz="1600" dirty="0"/>
              <a:t>For the analysis, each answer category was assigned a number so that if someone said “very likely” it is assigned a 4, if something is “somewhat likely” it is assigned a 3, if something is “somewhat unlikely” it is assigned a 2, and if something is “very unlikely” it is assigned a 1.   The scores are then added together for each of the four questions and the mean is calculated as the social connectedness score. A score of 4 would indicate that on average it is “very unlikely” for neighbors to help each other out. A score of 16 would indicate that, on average, it is “very likely” for neighbors to help each other out. </a:t>
            </a:r>
          </a:p>
        </p:txBody>
      </p:sp>
      <p:sp>
        <p:nvSpPr>
          <p:cNvPr id="7" name="Content Placeholder 6">
            <a:extLst>
              <a:ext uri="{FF2B5EF4-FFF2-40B4-BE49-F238E27FC236}">
                <a16:creationId xmlns:a16="http://schemas.microsoft.com/office/drawing/2014/main" id="{14F81BA0-B856-45D3-AD3D-E6A4BD9F64C8}"/>
              </a:ext>
            </a:extLst>
          </p:cNvPr>
          <p:cNvSpPr>
            <a:spLocks noGrp="1"/>
          </p:cNvSpPr>
          <p:nvPr>
            <p:ph idx="14"/>
          </p:nvPr>
        </p:nvSpPr>
        <p:spPr>
          <a:xfrm>
            <a:off x="6357367" y="461219"/>
            <a:ext cx="5266266" cy="2981228"/>
          </a:xfrm>
        </p:spPr>
        <p:txBody>
          <a:bodyPr anchor="b"/>
          <a:lstStyle/>
          <a:p>
            <a:pPr marL="0" indent="0">
              <a:buNone/>
            </a:pPr>
            <a:r>
              <a:rPr lang="en-US" b="1" dirty="0">
                <a:solidFill>
                  <a:schemeClr val="accent4"/>
                </a:solidFill>
              </a:rPr>
              <a:t>Social Connectedness Score: 13.3</a:t>
            </a:r>
          </a:p>
          <a:p>
            <a:pPr marL="0" indent="0">
              <a:buNone/>
            </a:pPr>
            <a:r>
              <a:rPr lang="en-US" sz="2000" dirty="0">
                <a:solidFill>
                  <a:schemeClr val="accent4"/>
                </a:solidFill>
              </a:rPr>
              <a:t>This means in 2023 respondents, on average, feel it is </a:t>
            </a:r>
            <a:r>
              <a:rPr lang="en-US" sz="2000" b="1" dirty="0">
                <a:solidFill>
                  <a:schemeClr val="accent4"/>
                </a:solidFill>
              </a:rPr>
              <a:t>“somewhat likely” </a:t>
            </a:r>
            <a:r>
              <a:rPr lang="en-US" sz="2000" dirty="0">
                <a:solidFill>
                  <a:schemeClr val="accent4"/>
                </a:solidFill>
              </a:rPr>
              <a:t>to </a:t>
            </a:r>
            <a:r>
              <a:rPr lang="en-US" sz="2000" b="1" dirty="0">
                <a:solidFill>
                  <a:schemeClr val="accent4"/>
                </a:solidFill>
              </a:rPr>
              <a:t>“very likely” </a:t>
            </a:r>
            <a:r>
              <a:rPr lang="en-US" sz="2000" dirty="0">
                <a:solidFill>
                  <a:schemeClr val="accent4"/>
                </a:solidFill>
              </a:rPr>
              <a:t>neighbors would help each other out in four different situations. </a:t>
            </a:r>
            <a:endParaRPr lang="en-US" sz="1200" dirty="0">
              <a:solidFill>
                <a:schemeClr val="accent4"/>
              </a:solidFill>
            </a:endParaRPr>
          </a:p>
        </p:txBody>
      </p:sp>
      <p:pic>
        <p:nvPicPr>
          <p:cNvPr id="17" name="Content Placeholder 14" descr="Cheers with solid fill">
            <a:extLst>
              <a:ext uri="{FF2B5EF4-FFF2-40B4-BE49-F238E27FC236}">
                <a16:creationId xmlns:a16="http://schemas.microsoft.com/office/drawing/2014/main" id="{6D9DA244-4A74-4F0C-9E4F-64C9E4270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61" y="1046075"/>
            <a:ext cx="914400" cy="914400"/>
          </a:xfrm>
          <a:prstGeom prst="rect">
            <a:avLst/>
          </a:prstGeom>
        </p:spPr>
      </p:pic>
      <p:pic>
        <p:nvPicPr>
          <p:cNvPr id="4" name="Graphic 3" descr="Social network with solid fill">
            <a:extLst>
              <a:ext uri="{FF2B5EF4-FFF2-40B4-BE49-F238E27FC236}">
                <a16:creationId xmlns:a16="http://schemas.microsoft.com/office/drawing/2014/main" id="{D4E5EF8A-BB21-4D6E-9B99-A3FFCCD61E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007" y="930539"/>
            <a:ext cx="914400" cy="914400"/>
          </a:xfrm>
          <a:prstGeom prst="rect">
            <a:avLst/>
          </a:prstGeom>
        </p:spPr>
      </p:pic>
    </p:spTree>
    <p:extLst>
      <p:ext uri="{BB962C8B-B14F-4D97-AF65-F5344CB8AC3E}">
        <p14:creationId xmlns:p14="http://schemas.microsoft.com/office/powerpoint/2010/main" val="391141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0DAD-7013-42FE-ACC3-7EE963A59D0A}"/>
              </a:ext>
            </a:extLst>
          </p:cNvPr>
          <p:cNvSpPr>
            <a:spLocks noGrp="1"/>
          </p:cNvSpPr>
          <p:nvPr>
            <p:ph type="title"/>
          </p:nvPr>
        </p:nvSpPr>
        <p:spPr>
          <a:xfrm>
            <a:off x="1134433" y="0"/>
            <a:ext cx="4696179" cy="3089275"/>
          </a:xfrm>
        </p:spPr>
        <p:txBody>
          <a:bodyPr>
            <a:normAutofit/>
          </a:bodyPr>
          <a:lstStyle/>
          <a:p>
            <a:r>
              <a:rPr lang="en-US" sz="5200" dirty="0">
                <a:solidFill>
                  <a:schemeClr val="accent6">
                    <a:lumMod val="75000"/>
                  </a:schemeClr>
                </a:solidFill>
              </a:rPr>
              <a:t>Tenure &amp; Prospective Homebuyers</a:t>
            </a:r>
          </a:p>
        </p:txBody>
      </p:sp>
      <p:sp>
        <p:nvSpPr>
          <p:cNvPr id="6" name="Content Placeholder 5">
            <a:extLst>
              <a:ext uri="{FF2B5EF4-FFF2-40B4-BE49-F238E27FC236}">
                <a16:creationId xmlns:a16="http://schemas.microsoft.com/office/drawing/2014/main" id="{E855A4A1-65C7-4B2F-B26F-CC43AC205CE9}"/>
              </a:ext>
            </a:extLst>
          </p:cNvPr>
          <p:cNvSpPr>
            <a:spLocks noGrp="1"/>
          </p:cNvSpPr>
          <p:nvPr>
            <p:ph idx="13"/>
          </p:nvPr>
        </p:nvSpPr>
        <p:spPr/>
        <p:txBody>
          <a:bodyPr/>
          <a:lstStyle/>
          <a:p>
            <a:pPr marL="0" indent="0">
              <a:buNone/>
            </a:pPr>
            <a:r>
              <a:rPr lang="en-US" sz="2400" b="1" dirty="0">
                <a:solidFill>
                  <a:schemeClr val="accent2"/>
                </a:solidFill>
              </a:rPr>
              <a:t>Why do we care?</a:t>
            </a:r>
          </a:p>
          <a:p>
            <a:pPr marL="0" indent="0">
              <a:buNone/>
            </a:pPr>
            <a:r>
              <a:rPr lang="en-US" sz="2400" dirty="0"/>
              <a:t>Homeowners and renters sometimes see and experience the neighborhood differently.  </a:t>
            </a:r>
          </a:p>
          <a:p>
            <a:pPr marL="0" indent="0">
              <a:buNone/>
            </a:pPr>
            <a:r>
              <a:rPr lang="en-US" sz="2400" dirty="0"/>
              <a:t>Homeownership can also help to stabilize a neighborhood and allow a household to build wealth.</a:t>
            </a:r>
          </a:p>
        </p:txBody>
      </p:sp>
      <p:sp>
        <p:nvSpPr>
          <p:cNvPr id="7" name="Content Placeholder 6">
            <a:extLst>
              <a:ext uri="{FF2B5EF4-FFF2-40B4-BE49-F238E27FC236}">
                <a16:creationId xmlns:a16="http://schemas.microsoft.com/office/drawing/2014/main" id="{56826616-817C-4A15-9D00-089004DE8C9B}"/>
              </a:ext>
            </a:extLst>
          </p:cNvPr>
          <p:cNvSpPr>
            <a:spLocks noGrp="1"/>
          </p:cNvSpPr>
          <p:nvPr>
            <p:ph idx="14"/>
          </p:nvPr>
        </p:nvSpPr>
        <p:spPr>
          <a:xfrm>
            <a:off x="6101645" y="3522134"/>
            <a:ext cx="5940830" cy="3335865"/>
          </a:xfrm>
        </p:spPr>
        <p:txBody>
          <a:bodyPr>
            <a:normAutofit fontScale="92500" lnSpcReduction="20000"/>
          </a:bodyPr>
          <a:lstStyle/>
          <a:p>
            <a:r>
              <a:rPr lang="en-US" sz="1900" b="1" dirty="0"/>
              <a:t>68% of respondents that do not own their home say they would be interested in purchasing a home in the community. </a:t>
            </a:r>
            <a:r>
              <a:rPr lang="en-US" sz="1900" dirty="0"/>
              <a:t>The primary reasons they have not purchased a home yet:</a:t>
            </a:r>
          </a:p>
          <a:p>
            <a:pPr lvl="1"/>
            <a:r>
              <a:rPr lang="en-US" sz="1600" dirty="0"/>
              <a:t>43% say it is due to their personal financial situation.</a:t>
            </a:r>
          </a:p>
          <a:p>
            <a:pPr lvl="1"/>
            <a:r>
              <a:rPr lang="en-US" sz="1600" dirty="0"/>
              <a:t>18% say it is because the housing is not affordable.</a:t>
            </a:r>
          </a:p>
          <a:p>
            <a:r>
              <a:rPr lang="en-US" sz="1900" b="1" dirty="0"/>
              <a:t>32% of respondents that do not own their home say they would </a:t>
            </a:r>
            <a:r>
              <a:rPr lang="en-US" sz="1900" b="1" u="sng" dirty="0"/>
              <a:t>not</a:t>
            </a:r>
            <a:r>
              <a:rPr lang="en-US" sz="1900" b="1" dirty="0"/>
              <a:t> be interested in purchasing a home in the community. T</a:t>
            </a:r>
            <a:r>
              <a:rPr lang="en-US" sz="1900" dirty="0"/>
              <a:t>he primary reasons they do not want to purchase a home in the community:</a:t>
            </a:r>
            <a:endParaRPr lang="en-US" sz="1900" b="1" dirty="0"/>
          </a:p>
          <a:p>
            <a:pPr lvl="1"/>
            <a:r>
              <a:rPr lang="en-US" sz="1600" dirty="0"/>
              <a:t>7 out of 30 respondents say it is due to the physical conditions in the community.</a:t>
            </a:r>
          </a:p>
          <a:p>
            <a:pPr lvl="1"/>
            <a:r>
              <a:rPr lang="en-US" sz="1600" dirty="0"/>
              <a:t>6 out of 30 respondents say the housing is not affordable.</a:t>
            </a:r>
          </a:p>
          <a:p>
            <a:pPr lvl="1"/>
            <a:r>
              <a:rPr lang="en-US" sz="1600" dirty="0"/>
              <a:t>5 out of 30 respondents say it is due to the quality of public services.</a:t>
            </a:r>
          </a:p>
          <a:p>
            <a:pPr lvl="1"/>
            <a:endParaRPr lang="en-US" sz="1500" b="1" dirty="0"/>
          </a:p>
        </p:txBody>
      </p:sp>
      <p:pic>
        <p:nvPicPr>
          <p:cNvPr id="14" name="Content Placeholder 9" descr="Suburban scene with solid fill">
            <a:extLst>
              <a:ext uri="{FF2B5EF4-FFF2-40B4-BE49-F238E27FC236}">
                <a16:creationId xmlns:a16="http://schemas.microsoft.com/office/drawing/2014/main" id="{ACA427E7-3972-4172-ADF0-A616610BDF37}"/>
              </a:ext>
            </a:extLst>
          </p:cNvPr>
          <p:cNvPicPr>
            <a:picLocks noChangeAspect="1"/>
          </p:cNvPicPr>
          <p:nvPr/>
        </p:nvPicPr>
        <p:blipFill>
          <a:blip r:embed="rId3">
            <a:duotone>
              <a:schemeClr val="accent6">
                <a:shade val="45000"/>
                <a:satMod val="135000"/>
              </a:schemeClr>
              <a:prstClr val="white"/>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536" y="933097"/>
            <a:ext cx="914400" cy="914400"/>
          </a:xfrm>
          <a:prstGeom prst="rect">
            <a:avLst/>
          </a:prstGeom>
        </p:spPr>
      </p:pic>
      <p:graphicFrame>
        <p:nvGraphicFramePr>
          <p:cNvPr id="11" name="Chart 10">
            <a:extLst>
              <a:ext uri="{FF2B5EF4-FFF2-40B4-BE49-F238E27FC236}">
                <a16:creationId xmlns:a16="http://schemas.microsoft.com/office/drawing/2014/main" id="{AC4800BA-FFB0-21A8-66EA-461EF1A0A3DE}"/>
              </a:ext>
            </a:extLst>
          </p:cNvPr>
          <p:cNvGraphicFramePr/>
          <p:nvPr>
            <p:extLst>
              <p:ext uri="{D42A27DB-BD31-4B8C-83A1-F6EECF244321}">
                <p14:modId xmlns:p14="http://schemas.microsoft.com/office/powerpoint/2010/main" val="2535106991"/>
              </p:ext>
            </p:extLst>
          </p:nvPr>
        </p:nvGraphicFramePr>
        <p:xfrm>
          <a:off x="7763773" y="163902"/>
          <a:ext cx="4209691" cy="326509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CD6DD247-32AE-A6EA-4F1F-80B2B2DC007B}"/>
              </a:ext>
            </a:extLst>
          </p:cNvPr>
          <p:cNvSpPr txBox="1"/>
          <p:nvPr/>
        </p:nvSpPr>
        <p:spPr>
          <a:xfrm>
            <a:off x="6711351" y="181155"/>
            <a:ext cx="4362926" cy="923330"/>
          </a:xfrm>
          <a:prstGeom prst="rect">
            <a:avLst/>
          </a:prstGeom>
          <a:noFill/>
        </p:spPr>
        <p:txBody>
          <a:bodyPr wrap="none" rtlCol="0">
            <a:spAutoFit/>
          </a:bodyPr>
          <a:lstStyle/>
          <a:p>
            <a:r>
              <a:rPr lang="en-US" b="1" dirty="0"/>
              <a:t>In 2023: 53% of respondents say they own</a:t>
            </a:r>
          </a:p>
          <a:p>
            <a:r>
              <a:rPr lang="en-US" b="1" dirty="0"/>
              <a:t>their home and 36% of respondents say</a:t>
            </a:r>
          </a:p>
          <a:p>
            <a:r>
              <a:rPr lang="en-US" b="1" dirty="0"/>
              <a:t>they rent their home.</a:t>
            </a:r>
          </a:p>
        </p:txBody>
      </p:sp>
    </p:spTree>
    <p:extLst>
      <p:ext uri="{BB962C8B-B14F-4D97-AF65-F5344CB8AC3E}">
        <p14:creationId xmlns:p14="http://schemas.microsoft.com/office/powerpoint/2010/main" val="175587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0DAD-7013-42FE-ACC3-7EE963A59D0A}"/>
              </a:ext>
            </a:extLst>
          </p:cNvPr>
          <p:cNvSpPr>
            <a:spLocks noGrp="1"/>
          </p:cNvSpPr>
          <p:nvPr>
            <p:ph type="title"/>
          </p:nvPr>
        </p:nvSpPr>
        <p:spPr>
          <a:xfrm>
            <a:off x="1245478" y="135592"/>
            <a:ext cx="4696179" cy="3089275"/>
          </a:xfrm>
        </p:spPr>
        <p:txBody>
          <a:bodyPr>
            <a:normAutofit/>
          </a:bodyPr>
          <a:lstStyle/>
          <a:p>
            <a:r>
              <a:rPr lang="en-US" sz="5200" dirty="0">
                <a:solidFill>
                  <a:schemeClr val="accent6">
                    <a:lumMod val="75000"/>
                  </a:schemeClr>
                </a:solidFill>
              </a:rPr>
              <a:t>Affordability</a:t>
            </a:r>
          </a:p>
        </p:txBody>
      </p:sp>
      <p:sp>
        <p:nvSpPr>
          <p:cNvPr id="6" name="Content Placeholder 5">
            <a:extLst>
              <a:ext uri="{FF2B5EF4-FFF2-40B4-BE49-F238E27FC236}">
                <a16:creationId xmlns:a16="http://schemas.microsoft.com/office/drawing/2014/main" id="{E855A4A1-65C7-4B2F-B26F-CC43AC205CE9}"/>
              </a:ext>
            </a:extLst>
          </p:cNvPr>
          <p:cNvSpPr>
            <a:spLocks noGrp="1"/>
          </p:cNvSpPr>
          <p:nvPr>
            <p:ph idx="13"/>
          </p:nvPr>
        </p:nvSpPr>
        <p:spPr/>
        <p:txBody>
          <a:bodyPr/>
          <a:lstStyle/>
          <a:p>
            <a:pPr marL="0" indent="0">
              <a:buNone/>
            </a:pPr>
            <a:r>
              <a:rPr lang="en-US" dirty="0"/>
              <a:t>In a healthy community, housing is affordable to those that live there.</a:t>
            </a:r>
          </a:p>
          <a:p>
            <a:pPr marL="0" indent="0">
              <a:buNone/>
            </a:pPr>
            <a:endParaRPr lang="en-US" dirty="0"/>
          </a:p>
          <a:p>
            <a:pPr marL="0" indent="0">
              <a:buNone/>
            </a:pPr>
            <a:r>
              <a:rPr lang="en-US" dirty="0"/>
              <a:t>We asked both renters and owners about their experience in meeting their housing expenses. </a:t>
            </a:r>
          </a:p>
        </p:txBody>
      </p:sp>
      <p:pic>
        <p:nvPicPr>
          <p:cNvPr id="14" name="Content Placeholder 9" descr="Suburban scene with solid fill">
            <a:extLst>
              <a:ext uri="{FF2B5EF4-FFF2-40B4-BE49-F238E27FC236}">
                <a16:creationId xmlns:a16="http://schemas.microsoft.com/office/drawing/2014/main" id="{ACA427E7-3972-4172-ADF0-A616610BD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581" y="1068689"/>
            <a:ext cx="914400" cy="914400"/>
          </a:xfrm>
          <a:prstGeom prst="rect">
            <a:avLst/>
          </a:prstGeom>
        </p:spPr>
      </p:pic>
      <p:graphicFrame>
        <p:nvGraphicFramePr>
          <p:cNvPr id="3" name="Content Placeholder 2">
            <a:extLst>
              <a:ext uri="{FF2B5EF4-FFF2-40B4-BE49-F238E27FC236}">
                <a16:creationId xmlns:a16="http://schemas.microsoft.com/office/drawing/2014/main" id="{27C32D9C-E67B-4C8A-A4D9-588908BC21BE}"/>
              </a:ext>
            </a:extLst>
          </p:cNvPr>
          <p:cNvGraphicFramePr>
            <a:graphicFrameLocks noGrp="1"/>
          </p:cNvGraphicFramePr>
          <p:nvPr>
            <p:ph idx="14"/>
            <p:extLst>
              <p:ext uri="{D42A27DB-BD31-4B8C-83A1-F6EECF244321}">
                <p14:modId xmlns:p14="http://schemas.microsoft.com/office/powerpoint/2010/main" val="984183123"/>
              </p:ext>
            </p:extLst>
          </p:nvPr>
        </p:nvGraphicFramePr>
        <p:xfrm>
          <a:off x="6499165" y="4114805"/>
          <a:ext cx="5308904" cy="236726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2E8DF315-60BF-C9C2-773A-E837AEB430E5}"/>
              </a:ext>
            </a:extLst>
          </p:cNvPr>
          <p:cNvSpPr txBox="1"/>
          <p:nvPr/>
        </p:nvSpPr>
        <p:spPr>
          <a:xfrm>
            <a:off x="6499165" y="3191475"/>
            <a:ext cx="5200976" cy="923330"/>
          </a:xfrm>
          <a:prstGeom prst="rect">
            <a:avLst/>
          </a:prstGeom>
          <a:noFill/>
        </p:spPr>
        <p:txBody>
          <a:bodyPr wrap="none" rtlCol="0">
            <a:spAutoFit/>
          </a:bodyPr>
          <a:lstStyle/>
          <a:p>
            <a:r>
              <a:rPr lang="en-US" b="1" dirty="0">
                <a:solidFill>
                  <a:schemeClr val="accent6">
                    <a:lumMod val="75000"/>
                  </a:schemeClr>
                </a:solidFill>
              </a:rPr>
              <a:t>About 30% of owners and 31% of renters feel it is</a:t>
            </a:r>
          </a:p>
          <a:p>
            <a:r>
              <a:rPr lang="en-US" b="1" dirty="0">
                <a:solidFill>
                  <a:schemeClr val="accent6">
                    <a:lumMod val="75000"/>
                  </a:schemeClr>
                </a:solidFill>
              </a:rPr>
              <a:t>“somewhat difficult” or “very difficult” to meet their</a:t>
            </a:r>
          </a:p>
          <a:p>
            <a:r>
              <a:rPr lang="en-US" b="1" dirty="0">
                <a:solidFill>
                  <a:schemeClr val="accent6">
                    <a:lumMod val="75000"/>
                  </a:schemeClr>
                </a:solidFill>
              </a:rPr>
              <a:t>housing expenses.</a:t>
            </a:r>
          </a:p>
        </p:txBody>
      </p:sp>
      <p:sp>
        <p:nvSpPr>
          <p:cNvPr id="9" name="Content Placeholder 8">
            <a:extLst>
              <a:ext uri="{FF2B5EF4-FFF2-40B4-BE49-F238E27FC236}">
                <a16:creationId xmlns:a16="http://schemas.microsoft.com/office/drawing/2014/main" id="{E5B823F5-7E41-DF2D-6CC3-7F42E1959BC5}"/>
              </a:ext>
            </a:extLst>
          </p:cNvPr>
          <p:cNvSpPr>
            <a:spLocks noGrp="1"/>
          </p:cNvSpPr>
          <p:nvPr>
            <p:ph idx="1"/>
          </p:nvPr>
        </p:nvSpPr>
        <p:spPr>
          <a:xfrm>
            <a:off x="7634353" y="845385"/>
            <a:ext cx="2950233" cy="1897811"/>
          </a:xfrm>
        </p:spPr>
        <p:txBody>
          <a:bodyPr>
            <a:normAutofit/>
          </a:bodyPr>
          <a:lstStyle/>
          <a:p>
            <a:pPr marL="0" indent="0">
              <a:buNone/>
            </a:pPr>
            <a:r>
              <a:rPr lang="en-US" sz="1800" b="1" dirty="0">
                <a:solidFill>
                  <a:schemeClr val="accent2"/>
                </a:solidFill>
              </a:rPr>
              <a:t>3 out of 10 renter households say their rent increased in the past year. </a:t>
            </a:r>
          </a:p>
          <a:p>
            <a:pPr marL="0" indent="0">
              <a:buNone/>
            </a:pPr>
            <a:endParaRPr lang="en-US" sz="1800" b="1" dirty="0">
              <a:solidFill>
                <a:schemeClr val="accent2"/>
              </a:solidFill>
            </a:endParaRPr>
          </a:p>
        </p:txBody>
      </p:sp>
      <p:grpSp>
        <p:nvGrpSpPr>
          <p:cNvPr id="22" name="Group 21">
            <a:extLst>
              <a:ext uri="{FF2B5EF4-FFF2-40B4-BE49-F238E27FC236}">
                <a16:creationId xmlns:a16="http://schemas.microsoft.com/office/drawing/2014/main" id="{96952EE2-318A-DD0E-3208-6081CA0A07DE}"/>
              </a:ext>
            </a:extLst>
          </p:cNvPr>
          <p:cNvGrpSpPr/>
          <p:nvPr/>
        </p:nvGrpSpPr>
        <p:grpSpPr>
          <a:xfrm>
            <a:off x="7749850" y="1680230"/>
            <a:ext cx="2734572" cy="914401"/>
            <a:chOff x="7603226" y="4725359"/>
            <a:chExt cx="2734572" cy="914401"/>
          </a:xfrm>
        </p:grpSpPr>
        <p:pic>
          <p:nvPicPr>
            <p:cNvPr id="11" name="Graphic 10" descr="Money with solid fill">
              <a:extLst>
                <a:ext uri="{FF2B5EF4-FFF2-40B4-BE49-F238E27FC236}">
                  <a16:creationId xmlns:a16="http://schemas.microsoft.com/office/drawing/2014/main" id="{22CC133D-F25E-1E35-A1B9-BD02F325D5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3226" y="5182560"/>
              <a:ext cx="457200" cy="457200"/>
            </a:xfrm>
            <a:prstGeom prst="rect">
              <a:avLst/>
            </a:prstGeom>
          </p:spPr>
        </p:pic>
        <p:pic>
          <p:nvPicPr>
            <p:cNvPr id="12" name="Graphic 11" descr="Money with solid fill">
              <a:extLst>
                <a:ext uri="{FF2B5EF4-FFF2-40B4-BE49-F238E27FC236}">
                  <a16:creationId xmlns:a16="http://schemas.microsoft.com/office/drawing/2014/main" id="{6C3C6F9E-A2D4-3803-F8F2-2C25C47FF6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3226" y="4725359"/>
              <a:ext cx="457200" cy="457200"/>
            </a:xfrm>
            <a:prstGeom prst="rect">
              <a:avLst/>
            </a:prstGeom>
          </p:spPr>
        </p:pic>
        <p:pic>
          <p:nvPicPr>
            <p:cNvPr id="13" name="Graphic 12" descr="Money with solid fill">
              <a:extLst>
                <a:ext uri="{FF2B5EF4-FFF2-40B4-BE49-F238E27FC236}">
                  <a16:creationId xmlns:a16="http://schemas.microsoft.com/office/drawing/2014/main" id="{2715D20F-25C7-735B-E415-23ADDF9D44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72569" y="4725359"/>
              <a:ext cx="457200" cy="457200"/>
            </a:xfrm>
            <a:prstGeom prst="rect">
              <a:avLst/>
            </a:prstGeom>
          </p:spPr>
        </p:pic>
        <p:pic>
          <p:nvPicPr>
            <p:cNvPr id="15" name="Graphic 14" descr="Money with solid fill">
              <a:extLst>
                <a:ext uri="{FF2B5EF4-FFF2-40B4-BE49-F238E27FC236}">
                  <a16:creationId xmlns:a16="http://schemas.microsoft.com/office/drawing/2014/main" id="{F06A17E2-B268-772E-EAC0-38DFF096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41912" y="4725359"/>
              <a:ext cx="457200" cy="457200"/>
            </a:xfrm>
            <a:prstGeom prst="rect">
              <a:avLst/>
            </a:prstGeom>
          </p:spPr>
        </p:pic>
        <p:pic>
          <p:nvPicPr>
            <p:cNvPr id="16" name="Graphic 15" descr="Money with solid fill">
              <a:extLst>
                <a:ext uri="{FF2B5EF4-FFF2-40B4-BE49-F238E27FC236}">
                  <a16:creationId xmlns:a16="http://schemas.microsoft.com/office/drawing/2014/main" id="{B4C6B5D2-C6F8-547A-B0DE-B794F3B421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11255" y="4725359"/>
              <a:ext cx="457200" cy="457200"/>
            </a:xfrm>
            <a:prstGeom prst="rect">
              <a:avLst/>
            </a:prstGeom>
          </p:spPr>
        </p:pic>
        <p:pic>
          <p:nvPicPr>
            <p:cNvPr id="17" name="Graphic 16" descr="Money with solid fill">
              <a:extLst>
                <a:ext uri="{FF2B5EF4-FFF2-40B4-BE49-F238E27FC236}">
                  <a16:creationId xmlns:a16="http://schemas.microsoft.com/office/drawing/2014/main" id="{77B2B2D7-D812-C546-9CA3-A6C199E165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80598" y="4725359"/>
              <a:ext cx="457200" cy="457200"/>
            </a:xfrm>
            <a:prstGeom prst="rect">
              <a:avLst/>
            </a:prstGeom>
          </p:spPr>
        </p:pic>
        <p:pic>
          <p:nvPicPr>
            <p:cNvPr id="18" name="Graphic 17" descr="Money with solid fill">
              <a:extLst>
                <a:ext uri="{FF2B5EF4-FFF2-40B4-BE49-F238E27FC236}">
                  <a16:creationId xmlns:a16="http://schemas.microsoft.com/office/drawing/2014/main" id="{031C0498-18A8-B975-E8D9-AC2659F230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41912" y="5182560"/>
              <a:ext cx="457200" cy="457200"/>
            </a:xfrm>
            <a:prstGeom prst="rect">
              <a:avLst/>
            </a:prstGeom>
          </p:spPr>
        </p:pic>
        <p:pic>
          <p:nvPicPr>
            <p:cNvPr id="19" name="Graphic 18" descr="Money with solid fill">
              <a:extLst>
                <a:ext uri="{FF2B5EF4-FFF2-40B4-BE49-F238E27FC236}">
                  <a16:creationId xmlns:a16="http://schemas.microsoft.com/office/drawing/2014/main" id="{3450CD54-F2D9-9F02-0A8D-31892C8B3D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11255" y="5182560"/>
              <a:ext cx="457200" cy="457200"/>
            </a:xfrm>
            <a:prstGeom prst="rect">
              <a:avLst/>
            </a:prstGeom>
          </p:spPr>
        </p:pic>
        <p:pic>
          <p:nvPicPr>
            <p:cNvPr id="20" name="Graphic 19" descr="Money with solid fill">
              <a:extLst>
                <a:ext uri="{FF2B5EF4-FFF2-40B4-BE49-F238E27FC236}">
                  <a16:creationId xmlns:a16="http://schemas.microsoft.com/office/drawing/2014/main" id="{F5543957-6753-3E30-8A4E-62F1199387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80598" y="5182560"/>
              <a:ext cx="457200" cy="457200"/>
            </a:xfrm>
            <a:prstGeom prst="rect">
              <a:avLst/>
            </a:prstGeom>
          </p:spPr>
        </p:pic>
        <p:pic>
          <p:nvPicPr>
            <p:cNvPr id="21" name="Graphic 20" descr="Money with solid fill">
              <a:extLst>
                <a:ext uri="{FF2B5EF4-FFF2-40B4-BE49-F238E27FC236}">
                  <a16:creationId xmlns:a16="http://schemas.microsoft.com/office/drawing/2014/main" id="{39D00527-CC7C-5093-2812-9EEBF66E4C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2569" y="5182560"/>
              <a:ext cx="457200" cy="457200"/>
            </a:xfrm>
            <a:prstGeom prst="rect">
              <a:avLst/>
            </a:prstGeom>
          </p:spPr>
        </p:pic>
      </p:grpSp>
    </p:spTree>
    <p:extLst>
      <p:ext uri="{BB962C8B-B14F-4D97-AF65-F5344CB8AC3E}">
        <p14:creationId xmlns:p14="http://schemas.microsoft.com/office/powerpoint/2010/main" val="221508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A2A6-4487-4208-84BF-78CD5A7E0843}"/>
              </a:ext>
            </a:extLst>
          </p:cNvPr>
          <p:cNvSpPr>
            <a:spLocks noGrp="1"/>
          </p:cNvSpPr>
          <p:nvPr>
            <p:ph type="title"/>
          </p:nvPr>
        </p:nvSpPr>
        <p:spPr>
          <a:xfrm>
            <a:off x="1248833" y="136525"/>
            <a:ext cx="4707468" cy="2864458"/>
          </a:xfrm>
        </p:spPr>
        <p:txBody>
          <a:bodyPr>
            <a:normAutofit/>
          </a:bodyPr>
          <a:lstStyle/>
          <a:p>
            <a:r>
              <a:rPr lang="en-US" sz="5200" dirty="0">
                <a:solidFill>
                  <a:schemeClr val="accent1">
                    <a:lumMod val="50000"/>
                  </a:schemeClr>
                </a:solidFill>
              </a:rPr>
              <a:t>Safety</a:t>
            </a:r>
          </a:p>
        </p:txBody>
      </p:sp>
      <p:sp>
        <p:nvSpPr>
          <p:cNvPr id="6" name="Content Placeholder 5">
            <a:extLst>
              <a:ext uri="{FF2B5EF4-FFF2-40B4-BE49-F238E27FC236}">
                <a16:creationId xmlns:a16="http://schemas.microsoft.com/office/drawing/2014/main" id="{607CB245-1548-4C0C-9563-71C2D0CD786D}"/>
              </a:ext>
            </a:extLst>
          </p:cNvPr>
          <p:cNvSpPr>
            <a:spLocks noGrp="1"/>
          </p:cNvSpPr>
          <p:nvPr>
            <p:ph idx="13"/>
          </p:nvPr>
        </p:nvSpPr>
        <p:spPr>
          <a:xfrm>
            <a:off x="620889" y="3527778"/>
            <a:ext cx="5159023" cy="2888519"/>
          </a:xfrm>
        </p:spPr>
        <p:txBody>
          <a:bodyPr>
            <a:noAutofit/>
          </a:bodyPr>
          <a:lstStyle/>
          <a:p>
            <a:pPr marL="0" indent="0">
              <a:buNone/>
            </a:pPr>
            <a:r>
              <a:rPr lang="en-US" sz="2000" b="1" dirty="0">
                <a:solidFill>
                  <a:schemeClr val="accent1">
                    <a:lumMod val="50000"/>
                  </a:schemeClr>
                </a:solidFill>
              </a:rPr>
              <a:t>Why do we care?</a:t>
            </a:r>
          </a:p>
          <a:p>
            <a:pPr marL="0" indent="0">
              <a:buNone/>
            </a:pPr>
            <a:r>
              <a:rPr lang="en-US" sz="2000" dirty="0"/>
              <a:t>When residents feel safe, they are more likely to participate in neighborhood activities, and to recommend the neighborhood to others.</a:t>
            </a:r>
          </a:p>
          <a:p>
            <a:pPr marL="0" indent="0">
              <a:buNone/>
            </a:pPr>
            <a:r>
              <a:rPr lang="en-US" sz="2000" dirty="0"/>
              <a:t>When residents feel safe, they are more likely to get together to manage day-to-day issues.</a:t>
            </a:r>
          </a:p>
        </p:txBody>
      </p:sp>
      <p:pic>
        <p:nvPicPr>
          <p:cNvPr id="14" name="Content Placeholder 9" descr="Shield Tick with solid fill">
            <a:extLst>
              <a:ext uri="{FF2B5EF4-FFF2-40B4-BE49-F238E27FC236}">
                <a16:creationId xmlns:a16="http://schemas.microsoft.com/office/drawing/2014/main" id="{9B4C2E9C-CBCB-421C-B1AC-592616E81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1645" y="1069711"/>
            <a:ext cx="914400" cy="914400"/>
          </a:xfrm>
          <a:prstGeom prst="rect">
            <a:avLst/>
          </a:prstGeom>
        </p:spPr>
      </p:pic>
      <p:sp>
        <p:nvSpPr>
          <p:cNvPr id="4" name="Content Placeholder 3">
            <a:extLst>
              <a:ext uri="{FF2B5EF4-FFF2-40B4-BE49-F238E27FC236}">
                <a16:creationId xmlns:a16="http://schemas.microsoft.com/office/drawing/2014/main" id="{5474BAD9-7EED-4F8A-ADE7-CDD688F95164}"/>
              </a:ext>
            </a:extLst>
          </p:cNvPr>
          <p:cNvSpPr>
            <a:spLocks noGrp="1"/>
          </p:cNvSpPr>
          <p:nvPr>
            <p:ph idx="14"/>
          </p:nvPr>
        </p:nvSpPr>
        <p:spPr/>
        <p:txBody>
          <a:bodyPr>
            <a:normAutofit/>
          </a:bodyPr>
          <a:lstStyle/>
          <a:p>
            <a:pPr marL="0" indent="0">
              <a:buNone/>
            </a:pPr>
            <a:r>
              <a:rPr lang="en-US" sz="2000" b="1" dirty="0">
                <a:solidFill>
                  <a:schemeClr val="accent1">
                    <a:lumMod val="50000"/>
                  </a:schemeClr>
                </a:solidFill>
              </a:rPr>
              <a:t>Evaluation Questions:</a:t>
            </a:r>
          </a:p>
          <a:p>
            <a:pPr marL="0" indent="0">
              <a:buNone/>
            </a:pPr>
            <a:r>
              <a:rPr lang="en-US" sz="2000" dirty="0">
                <a:solidFill>
                  <a:schemeClr val="tx1"/>
                </a:solidFill>
              </a:rPr>
              <a:t>To what extent do residents feel safe in the community? </a:t>
            </a:r>
            <a:endParaRPr lang="en-US" sz="2000" dirty="0"/>
          </a:p>
          <a:p>
            <a:endParaRPr lang="en-US" sz="2000" dirty="0"/>
          </a:p>
        </p:txBody>
      </p:sp>
      <p:sp>
        <p:nvSpPr>
          <p:cNvPr id="5" name="TextBox 4">
            <a:extLst>
              <a:ext uri="{FF2B5EF4-FFF2-40B4-BE49-F238E27FC236}">
                <a16:creationId xmlns:a16="http://schemas.microsoft.com/office/drawing/2014/main" id="{BEDC1C3D-F7A5-5EA0-9510-D055625D1DD3}"/>
              </a:ext>
            </a:extLst>
          </p:cNvPr>
          <p:cNvSpPr txBox="1"/>
          <p:nvPr/>
        </p:nvSpPr>
        <p:spPr>
          <a:xfrm>
            <a:off x="6235700" y="832181"/>
            <a:ext cx="4883856" cy="1477328"/>
          </a:xfrm>
          <a:prstGeom prst="rect">
            <a:avLst/>
          </a:prstGeom>
          <a:noFill/>
        </p:spPr>
        <p:txBody>
          <a:bodyPr wrap="square">
            <a:spAutoFit/>
          </a:bodyPr>
          <a:lstStyle/>
          <a:p>
            <a:r>
              <a:rPr lang="en-US" i="1" dirty="0">
                <a:solidFill>
                  <a:srgbClr val="FF6600"/>
                </a:solidFill>
              </a:rPr>
              <a:t>“My neighborhood development is safe, single-family homes, great place to raise children, close to schools and public transportation.</a:t>
            </a:r>
          </a:p>
          <a:p>
            <a:endParaRPr lang="en-US" i="1" dirty="0">
              <a:solidFill>
                <a:srgbClr val="FF6600"/>
              </a:solidFill>
            </a:endParaRPr>
          </a:p>
          <a:p>
            <a:r>
              <a:rPr lang="en-US" i="1" dirty="0">
                <a:solidFill>
                  <a:srgbClr val="FF6600"/>
                </a:solidFill>
              </a:rPr>
              <a:t>					-Survey Respondent</a:t>
            </a:r>
          </a:p>
        </p:txBody>
      </p:sp>
    </p:spTree>
    <p:extLst>
      <p:ext uri="{BB962C8B-B14F-4D97-AF65-F5344CB8AC3E}">
        <p14:creationId xmlns:p14="http://schemas.microsoft.com/office/powerpoint/2010/main" val="368071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A2A6-4487-4208-84BF-78CD5A7E0843}"/>
              </a:ext>
            </a:extLst>
          </p:cNvPr>
          <p:cNvSpPr>
            <a:spLocks noGrp="1"/>
          </p:cNvSpPr>
          <p:nvPr>
            <p:ph type="title"/>
          </p:nvPr>
        </p:nvSpPr>
        <p:spPr>
          <a:xfrm>
            <a:off x="1388532" y="161926"/>
            <a:ext cx="4707468" cy="2857972"/>
          </a:xfrm>
        </p:spPr>
        <p:txBody>
          <a:bodyPr>
            <a:normAutofit/>
          </a:bodyPr>
          <a:lstStyle/>
          <a:p>
            <a:r>
              <a:rPr lang="en-US" sz="5200" dirty="0">
                <a:solidFill>
                  <a:schemeClr val="accent1">
                    <a:lumMod val="50000"/>
                  </a:schemeClr>
                </a:solidFill>
              </a:rPr>
              <a:t>Safety</a:t>
            </a:r>
          </a:p>
        </p:txBody>
      </p:sp>
      <p:sp>
        <p:nvSpPr>
          <p:cNvPr id="6" name="Content Placeholder 5">
            <a:extLst>
              <a:ext uri="{FF2B5EF4-FFF2-40B4-BE49-F238E27FC236}">
                <a16:creationId xmlns:a16="http://schemas.microsoft.com/office/drawing/2014/main" id="{607CB245-1548-4C0C-9563-71C2D0CD786D}"/>
              </a:ext>
            </a:extLst>
          </p:cNvPr>
          <p:cNvSpPr>
            <a:spLocks noGrp="1"/>
          </p:cNvSpPr>
          <p:nvPr>
            <p:ph idx="13"/>
          </p:nvPr>
        </p:nvSpPr>
        <p:spPr>
          <a:xfrm>
            <a:off x="620889" y="3527778"/>
            <a:ext cx="5159023" cy="2888519"/>
          </a:xfrm>
        </p:spPr>
        <p:txBody>
          <a:bodyPr>
            <a:normAutofit lnSpcReduction="10000"/>
          </a:bodyPr>
          <a:lstStyle/>
          <a:p>
            <a:pPr>
              <a:lnSpc>
                <a:spcPct val="100000"/>
              </a:lnSpc>
            </a:pPr>
            <a:r>
              <a:rPr lang="en-US" sz="2000" dirty="0">
                <a:solidFill>
                  <a:schemeClr val="tx1"/>
                </a:solidFill>
              </a:rPr>
              <a:t>In 2023, 86% of respondents say they feel “somewhat safe” or “very safe” walking in the community during the day and 66% of respondents say they feel “somewhat safe” or “very safe” walking in the community at night.</a:t>
            </a:r>
          </a:p>
          <a:p>
            <a:pPr>
              <a:lnSpc>
                <a:spcPct val="100000"/>
              </a:lnSpc>
            </a:pPr>
            <a:r>
              <a:rPr lang="en-US" sz="2000" dirty="0">
                <a:solidFill>
                  <a:schemeClr val="tx1"/>
                </a:solidFill>
              </a:rPr>
              <a:t>Between 2016 and 2023, a larger percentage of respondents report feeling safe walking during the day and at night.</a:t>
            </a:r>
          </a:p>
        </p:txBody>
      </p:sp>
      <p:pic>
        <p:nvPicPr>
          <p:cNvPr id="14" name="Content Placeholder 9" descr="Shield Tick with solid fill">
            <a:extLst>
              <a:ext uri="{FF2B5EF4-FFF2-40B4-BE49-F238E27FC236}">
                <a16:creationId xmlns:a16="http://schemas.microsoft.com/office/drawing/2014/main" id="{9B4C2E9C-CBCB-421C-B1AC-592616E81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1344" y="1095111"/>
            <a:ext cx="914400" cy="914400"/>
          </a:xfrm>
          <a:prstGeom prst="rect">
            <a:avLst/>
          </a:prstGeom>
        </p:spPr>
      </p:pic>
      <p:graphicFrame>
        <p:nvGraphicFramePr>
          <p:cNvPr id="3" name="Chart 2">
            <a:extLst>
              <a:ext uri="{FF2B5EF4-FFF2-40B4-BE49-F238E27FC236}">
                <a16:creationId xmlns:a16="http://schemas.microsoft.com/office/drawing/2014/main" id="{C9B4B752-01EA-18C2-3AAD-12ADE8C4035F}"/>
              </a:ext>
            </a:extLst>
          </p:cNvPr>
          <p:cNvGraphicFramePr>
            <a:graphicFrameLocks/>
          </p:cNvGraphicFramePr>
          <p:nvPr>
            <p:extLst>
              <p:ext uri="{D42A27DB-BD31-4B8C-83A1-F6EECF244321}">
                <p14:modId xmlns:p14="http://schemas.microsoft.com/office/powerpoint/2010/main" val="2769074825"/>
              </p:ext>
            </p:extLst>
          </p:nvPr>
        </p:nvGraphicFramePr>
        <p:xfrm>
          <a:off x="6435881" y="336430"/>
          <a:ext cx="5669280" cy="618945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029213C5-FC0E-447D-0B38-8AF913EAB031}"/>
              </a:ext>
            </a:extLst>
          </p:cNvPr>
          <p:cNvSpPr txBox="1"/>
          <p:nvPr/>
        </p:nvSpPr>
        <p:spPr>
          <a:xfrm>
            <a:off x="6883879" y="845389"/>
            <a:ext cx="5079211" cy="369332"/>
          </a:xfrm>
          <a:prstGeom prst="rect">
            <a:avLst/>
          </a:prstGeom>
          <a:noFill/>
        </p:spPr>
        <p:txBody>
          <a:bodyPr wrap="none" rtlCol="0">
            <a:spAutoFit/>
          </a:bodyPr>
          <a:lstStyle/>
          <a:p>
            <a:r>
              <a:rPr lang="en-US" b="1" dirty="0"/>
              <a:t>How safe do you feel walking in the community…</a:t>
            </a:r>
          </a:p>
        </p:txBody>
      </p:sp>
    </p:spTree>
    <p:extLst>
      <p:ext uri="{BB962C8B-B14F-4D97-AF65-F5344CB8AC3E}">
        <p14:creationId xmlns:p14="http://schemas.microsoft.com/office/powerpoint/2010/main" val="114648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A2A6-4487-4208-84BF-78CD5A7E0843}"/>
              </a:ext>
            </a:extLst>
          </p:cNvPr>
          <p:cNvSpPr>
            <a:spLocks noGrp="1"/>
          </p:cNvSpPr>
          <p:nvPr>
            <p:ph type="title"/>
          </p:nvPr>
        </p:nvSpPr>
        <p:spPr>
          <a:xfrm>
            <a:off x="1072444" y="465862"/>
            <a:ext cx="4707468" cy="2864458"/>
          </a:xfrm>
        </p:spPr>
        <p:txBody>
          <a:bodyPr>
            <a:normAutofit/>
          </a:bodyPr>
          <a:lstStyle/>
          <a:p>
            <a:r>
              <a:rPr lang="en-US" sz="5200" dirty="0">
                <a:solidFill>
                  <a:schemeClr val="accent5">
                    <a:lumMod val="75000"/>
                  </a:schemeClr>
                </a:solidFill>
              </a:rPr>
              <a:t>Quality of Life Aspects</a:t>
            </a:r>
          </a:p>
        </p:txBody>
      </p:sp>
      <p:sp>
        <p:nvSpPr>
          <p:cNvPr id="6" name="Content Placeholder 5">
            <a:extLst>
              <a:ext uri="{FF2B5EF4-FFF2-40B4-BE49-F238E27FC236}">
                <a16:creationId xmlns:a16="http://schemas.microsoft.com/office/drawing/2014/main" id="{607CB245-1548-4C0C-9563-71C2D0CD786D}"/>
              </a:ext>
            </a:extLst>
          </p:cNvPr>
          <p:cNvSpPr>
            <a:spLocks noGrp="1"/>
          </p:cNvSpPr>
          <p:nvPr>
            <p:ph idx="13"/>
          </p:nvPr>
        </p:nvSpPr>
        <p:spPr>
          <a:xfrm>
            <a:off x="620889" y="3527778"/>
            <a:ext cx="5159023" cy="2888519"/>
          </a:xfrm>
        </p:spPr>
        <p:txBody>
          <a:bodyPr>
            <a:noAutofit/>
          </a:bodyPr>
          <a:lstStyle/>
          <a:p>
            <a:pPr marL="0" indent="0">
              <a:lnSpc>
                <a:spcPct val="100000"/>
              </a:lnSpc>
              <a:buNone/>
            </a:pPr>
            <a:r>
              <a:rPr lang="en-US" sz="2000" b="1" dirty="0">
                <a:solidFill>
                  <a:schemeClr val="accent5">
                    <a:lumMod val="50000"/>
                  </a:schemeClr>
                </a:solidFill>
              </a:rPr>
              <a:t>Why do we care?</a:t>
            </a:r>
          </a:p>
          <a:p>
            <a:pPr marL="0" indent="0">
              <a:lnSpc>
                <a:spcPct val="100000"/>
              </a:lnSpc>
              <a:buNone/>
            </a:pPr>
            <a:r>
              <a:rPr lang="en-US" sz="2000" dirty="0"/>
              <a:t>Thriving and healthy communities are places where physical conditions are well maintained, there is access to amenities, jobs, transportation, health care, and recreation, the housing is affordable, the community is safe, and neighbors are friendly.</a:t>
            </a:r>
          </a:p>
        </p:txBody>
      </p:sp>
      <p:sp>
        <p:nvSpPr>
          <p:cNvPr id="4" name="Content Placeholder 3">
            <a:extLst>
              <a:ext uri="{FF2B5EF4-FFF2-40B4-BE49-F238E27FC236}">
                <a16:creationId xmlns:a16="http://schemas.microsoft.com/office/drawing/2014/main" id="{5474BAD9-7EED-4F8A-ADE7-CDD688F95164}"/>
              </a:ext>
            </a:extLst>
          </p:cNvPr>
          <p:cNvSpPr>
            <a:spLocks noGrp="1"/>
          </p:cNvSpPr>
          <p:nvPr>
            <p:ph idx="14"/>
          </p:nvPr>
        </p:nvSpPr>
        <p:spPr/>
        <p:txBody>
          <a:bodyPr>
            <a:normAutofit/>
          </a:bodyPr>
          <a:lstStyle/>
          <a:p>
            <a:pPr marL="0" indent="0">
              <a:lnSpc>
                <a:spcPct val="100000"/>
              </a:lnSpc>
              <a:buNone/>
            </a:pPr>
            <a:r>
              <a:rPr lang="en-US" sz="2000" b="1" dirty="0">
                <a:solidFill>
                  <a:schemeClr val="accent5">
                    <a:lumMod val="50000"/>
                  </a:schemeClr>
                </a:solidFill>
              </a:rPr>
              <a:t>Evaluation Questions:</a:t>
            </a:r>
          </a:p>
          <a:p>
            <a:pPr marL="0" indent="0">
              <a:lnSpc>
                <a:spcPct val="100000"/>
              </a:lnSpc>
              <a:buNone/>
            </a:pPr>
            <a:r>
              <a:rPr lang="en-US" sz="2000" dirty="0">
                <a:solidFill>
                  <a:schemeClr val="tx1"/>
                </a:solidFill>
              </a:rPr>
              <a:t>How does the community rate various aspects of the community?</a:t>
            </a:r>
          </a:p>
          <a:p>
            <a:pPr marL="0" indent="0">
              <a:lnSpc>
                <a:spcPct val="100000"/>
              </a:lnSpc>
              <a:buNone/>
            </a:pPr>
            <a:r>
              <a:rPr lang="en-US" sz="2000" dirty="0"/>
              <a:t>How have ratings of various aspects changed over time?</a:t>
            </a:r>
          </a:p>
          <a:p>
            <a:pPr>
              <a:lnSpc>
                <a:spcPct val="100000"/>
              </a:lnSpc>
            </a:pPr>
            <a:endParaRPr lang="en-US" sz="2000" dirty="0"/>
          </a:p>
        </p:txBody>
      </p:sp>
      <p:pic>
        <p:nvPicPr>
          <p:cNvPr id="7" name="Content Placeholder 9" descr="Rating with solid fill">
            <a:extLst>
              <a:ext uri="{FF2B5EF4-FFF2-40B4-BE49-F238E27FC236}">
                <a16:creationId xmlns:a16="http://schemas.microsoft.com/office/drawing/2014/main" id="{0A930F55-30E7-4D22-A6FB-D105244A21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422" y="1303478"/>
            <a:ext cx="914400" cy="914400"/>
          </a:xfrm>
          <a:prstGeom prst="rect">
            <a:avLst/>
          </a:prstGeom>
        </p:spPr>
      </p:pic>
      <p:sp>
        <p:nvSpPr>
          <p:cNvPr id="3" name="TextBox 2">
            <a:extLst>
              <a:ext uri="{FF2B5EF4-FFF2-40B4-BE49-F238E27FC236}">
                <a16:creationId xmlns:a16="http://schemas.microsoft.com/office/drawing/2014/main" id="{AA815E8A-39C8-45DA-C775-9B6BEE93BD4D}"/>
              </a:ext>
            </a:extLst>
          </p:cNvPr>
          <p:cNvSpPr txBox="1"/>
          <p:nvPr/>
        </p:nvSpPr>
        <p:spPr>
          <a:xfrm>
            <a:off x="6143272" y="974761"/>
            <a:ext cx="5183011" cy="923330"/>
          </a:xfrm>
          <a:prstGeom prst="rect">
            <a:avLst/>
          </a:prstGeom>
          <a:noFill/>
        </p:spPr>
        <p:txBody>
          <a:bodyPr wrap="square" rtlCol="0">
            <a:spAutoFit/>
          </a:bodyPr>
          <a:lstStyle/>
          <a:p>
            <a:r>
              <a:rPr lang="en-US" sz="1800" b="0" i="1" u="none" strike="noStrike" dirty="0">
                <a:solidFill>
                  <a:srgbClr val="FF6600"/>
                </a:solidFill>
                <a:effectLst/>
                <a:latin typeface="Tahoma" panose="020B0604030504040204" pitchFamily="34" charset="0"/>
              </a:rPr>
              <a:t>“Perfect place between big city and small country.”</a:t>
            </a:r>
            <a:r>
              <a:rPr lang="en-US" i="1" dirty="0">
                <a:solidFill>
                  <a:srgbClr val="FF6600"/>
                </a:solidFill>
                <a:latin typeface="Tahoma" panose="020B0604030504040204" pitchFamily="34" charset="0"/>
              </a:rPr>
              <a:t>				         </a:t>
            </a:r>
          </a:p>
          <a:p>
            <a:r>
              <a:rPr lang="en-US" i="1" dirty="0">
                <a:solidFill>
                  <a:srgbClr val="FF6600"/>
                </a:solidFill>
                <a:latin typeface="Tahoma" panose="020B0604030504040204" pitchFamily="34" charset="0"/>
              </a:rPr>
              <a:t>					   - Survey Respondent</a:t>
            </a:r>
            <a:endParaRPr lang="en-US" i="1" dirty="0">
              <a:solidFill>
                <a:srgbClr val="FF6600"/>
              </a:solidFill>
            </a:endParaRPr>
          </a:p>
        </p:txBody>
      </p:sp>
    </p:spTree>
    <p:extLst>
      <p:ext uri="{BB962C8B-B14F-4D97-AF65-F5344CB8AC3E}">
        <p14:creationId xmlns:p14="http://schemas.microsoft.com/office/powerpoint/2010/main" val="108512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A2A6-4487-4208-84BF-78CD5A7E0843}"/>
              </a:ext>
            </a:extLst>
          </p:cNvPr>
          <p:cNvSpPr>
            <a:spLocks noGrp="1"/>
          </p:cNvSpPr>
          <p:nvPr>
            <p:ph type="title"/>
          </p:nvPr>
        </p:nvSpPr>
        <p:spPr>
          <a:xfrm>
            <a:off x="1072444" y="365125"/>
            <a:ext cx="4707468" cy="3089275"/>
          </a:xfrm>
        </p:spPr>
        <p:txBody>
          <a:bodyPr>
            <a:normAutofit/>
          </a:bodyPr>
          <a:lstStyle/>
          <a:p>
            <a:r>
              <a:rPr lang="en-US" sz="5200" dirty="0">
                <a:solidFill>
                  <a:schemeClr val="accent5">
                    <a:lumMod val="75000"/>
                  </a:schemeClr>
                </a:solidFill>
              </a:rPr>
              <a:t>Quality of Life Aspects &amp; Safety</a:t>
            </a:r>
          </a:p>
        </p:txBody>
      </p:sp>
      <p:sp>
        <p:nvSpPr>
          <p:cNvPr id="6" name="Content Placeholder 5">
            <a:extLst>
              <a:ext uri="{FF2B5EF4-FFF2-40B4-BE49-F238E27FC236}">
                <a16:creationId xmlns:a16="http://schemas.microsoft.com/office/drawing/2014/main" id="{607CB245-1548-4C0C-9563-71C2D0CD786D}"/>
              </a:ext>
            </a:extLst>
          </p:cNvPr>
          <p:cNvSpPr>
            <a:spLocks noGrp="1"/>
          </p:cNvSpPr>
          <p:nvPr>
            <p:ph idx="13"/>
          </p:nvPr>
        </p:nvSpPr>
        <p:spPr/>
        <p:txBody>
          <a:bodyPr>
            <a:normAutofit fontScale="92500" lnSpcReduction="10000"/>
          </a:bodyPr>
          <a:lstStyle/>
          <a:p>
            <a:r>
              <a:rPr lang="en-US" dirty="0"/>
              <a:t>Among the quality of life aspects that are rated highest are access to transportation, friendliness of neighbors and safety in the community.</a:t>
            </a:r>
          </a:p>
          <a:p>
            <a:r>
              <a:rPr lang="en-US" dirty="0"/>
              <a:t>Among those rated the lowest include the physical condition of streets, sidewalks and public spaces and the variety of goods and services available to purchase.</a:t>
            </a:r>
          </a:p>
        </p:txBody>
      </p:sp>
      <p:pic>
        <p:nvPicPr>
          <p:cNvPr id="14" name="Content Placeholder 9" descr="Rating with solid fill">
            <a:extLst>
              <a:ext uri="{FF2B5EF4-FFF2-40B4-BE49-F238E27FC236}">
                <a16:creationId xmlns:a16="http://schemas.microsoft.com/office/drawing/2014/main" id="{9B4C2E9C-CBCB-421C-B1AC-592616E81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256" y="1298311"/>
            <a:ext cx="914400" cy="914400"/>
          </a:xfrm>
          <a:prstGeom prst="rect">
            <a:avLst/>
          </a:prstGeom>
        </p:spPr>
      </p:pic>
      <p:graphicFrame>
        <p:nvGraphicFramePr>
          <p:cNvPr id="8" name="Content Placeholder 7">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2465079506"/>
              </p:ext>
            </p:extLst>
          </p:nvPr>
        </p:nvGraphicFramePr>
        <p:xfrm>
          <a:off x="6107113" y="384174"/>
          <a:ext cx="5874978" cy="6473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700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BD80-9FC9-4A84-B2DA-EEEAAEDDEBB8}"/>
              </a:ext>
            </a:extLst>
          </p:cNvPr>
          <p:cNvSpPr>
            <a:spLocks noGrp="1"/>
          </p:cNvSpPr>
          <p:nvPr>
            <p:ph type="title"/>
          </p:nvPr>
        </p:nvSpPr>
        <p:spPr>
          <a:xfrm>
            <a:off x="411371" y="-3175"/>
            <a:ext cx="5159022" cy="3089275"/>
          </a:xfrm>
        </p:spPr>
        <p:txBody>
          <a:bodyPr>
            <a:normAutofit/>
          </a:bodyPr>
          <a:lstStyle/>
          <a:p>
            <a:r>
              <a:rPr lang="en-US" sz="5400" dirty="0"/>
              <a:t>Methodology/Introduction</a:t>
            </a:r>
          </a:p>
        </p:txBody>
      </p:sp>
      <p:sp>
        <p:nvSpPr>
          <p:cNvPr id="31" name="Content Placeholder 30">
            <a:extLst>
              <a:ext uri="{FF2B5EF4-FFF2-40B4-BE49-F238E27FC236}">
                <a16:creationId xmlns:a16="http://schemas.microsoft.com/office/drawing/2014/main" id="{03D00ABA-E22D-486C-8C4E-2CD39EE09B8D}"/>
              </a:ext>
            </a:extLst>
          </p:cNvPr>
          <p:cNvSpPr>
            <a:spLocks noGrp="1"/>
          </p:cNvSpPr>
          <p:nvPr>
            <p:ph idx="1"/>
          </p:nvPr>
        </p:nvSpPr>
        <p:spPr>
          <a:xfrm>
            <a:off x="5779911" y="365125"/>
            <a:ext cx="6096000" cy="6240542"/>
          </a:xfrm>
        </p:spPr>
        <p:txBody>
          <a:bodyPr>
            <a:normAutofit fontScale="92500" lnSpcReduction="10000"/>
          </a:bodyPr>
          <a:lstStyle/>
          <a:p>
            <a:r>
              <a:rPr lang="en-US" sz="1800" dirty="0"/>
              <a:t>This report includes an analysis of the 2023 resident survey administered in Coatesville, PA. This survey was administered using a variety of methods. </a:t>
            </a:r>
          </a:p>
          <a:p>
            <a:r>
              <a:rPr lang="en-US" sz="1800" dirty="0"/>
              <a:t>Data collection happened over a 3-month period in early 2023.</a:t>
            </a:r>
          </a:p>
          <a:p>
            <a:r>
              <a:rPr lang="en-US" sz="1800" dirty="0"/>
              <a:t>We drew a random sample of households from the neighborhood and tried to obtain surveys from those households using the following methods:</a:t>
            </a:r>
          </a:p>
          <a:p>
            <a:pPr lvl="1"/>
            <a:r>
              <a:rPr lang="en-US" sz="1600" dirty="0"/>
              <a:t>Online advertising and the ability to take the survey through a Facebook page and other neighborhood influencer’s social media pages.</a:t>
            </a:r>
          </a:p>
          <a:p>
            <a:pPr lvl="1"/>
            <a:r>
              <a:rPr lang="en-US" sz="1600" dirty="0"/>
              <a:t>Through a first mailing that went directly to those on the random sample asking households to take the survey online through a QR code.</a:t>
            </a:r>
          </a:p>
          <a:p>
            <a:pPr lvl="1"/>
            <a:r>
              <a:rPr lang="en-US" sz="1600" dirty="0"/>
              <a:t>Through a second mailing that invited households on the random sample to enjoy a community dinner event.</a:t>
            </a:r>
          </a:p>
          <a:p>
            <a:r>
              <a:rPr lang="en-US" sz="1800" dirty="0"/>
              <a:t>Through the data collection effort, 229 surveys were collected from households in the geographic target area, many part of the random sample. Not every household answered every question, and many questions have fewer than 229 responses.</a:t>
            </a:r>
          </a:p>
          <a:p>
            <a:r>
              <a:rPr lang="en-US" sz="1800" dirty="0"/>
              <a:t>The analysis is organized under different subsections including information on respondent demographics, resident satisfaction, sense of community, tenure and prospective homebuyers, safety, quality of life, and neighborhood change. </a:t>
            </a:r>
          </a:p>
        </p:txBody>
      </p:sp>
      <p:pic>
        <p:nvPicPr>
          <p:cNvPr id="5" name="Picture 4">
            <a:extLst>
              <a:ext uri="{FF2B5EF4-FFF2-40B4-BE49-F238E27FC236}">
                <a16:creationId xmlns:a16="http://schemas.microsoft.com/office/drawing/2014/main" id="{36562010-491F-4E92-2FC5-DD5042B58CD0}"/>
              </a:ext>
            </a:extLst>
          </p:cNvPr>
          <p:cNvPicPr>
            <a:picLocks noChangeAspect="1"/>
          </p:cNvPicPr>
          <p:nvPr/>
        </p:nvPicPr>
        <p:blipFill>
          <a:blip r:embed="rId3"/>
          <a:stretch>
            <a:fillRect/>
          </a:stretch>
        </p:blipFill>
        <p:spPr>
          <a:xfrm>
            <a:off x="1039927" y="3211239"/>
            <a:ext cx="4320947" cy="3089275"/>
          </a:xfrm>
          <a:prstGeom prst="rect">
            <a:avLst/>
          </a:prstGeom>
        </p:spPr>
      </p:pic>
    </p:spTree>
    <p:extLst>
      <p:ext uri="{BB962C8B-B14F-4D97-AF65-F5344CB8AC3E}">
        <p14:creationId xmlns:p14="http://schemas.microsoft.com/office/powerpoint/2010/main" val="187866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A2A6-4487-4208-84BF-78CD5A7E0843}"/>
              </a:ext>
            </a:extLst>
          </p:cNvPr>
          <p:cNvSpPr>
            <a:spLocks noGrp="1"/>
          </p:cNvSpPr>
          <p:nvPr>
            <p:ph type="title"/>
          </p:nvPr>
        </p:nvSpPr>
        <p:spPr>
          <a:xfrm>
            <a:off x="1072444" y="304740"/>
            <a:ext cx="4707468" cy="3089275"/>
          </a:xfrm>
        </p:spPr>
        <p:txBody>
          <a:bodyPr>
            <a:normAutofit/>
          </a:bodyPr>
          <a:lstStyle/>
          <a:p>
            <a:r>
              <a:rPr lang="en-US" sz="5200" dirty="0">
                <a:solidFill>
                  <a:schemeClr val="accent5">
                    <a:lumMod val="75000"/>
                  </a:schemeClr>
                </a:solidFill>
              </a:rPr>
              <a:t>Quality of Life Aspects &amp; Safety</a:t>
            </a:r>
          </a:p>
        </p:txBody>
      </p:sp>
      <p:pic>
        <p:nvPicPr>
          <p:cNvPr id="14" name="Content Placeholder 9" descr="Rating with solid fill">
            <a:extLst>
              <a:ext uri="{FF2B5EF4-FFF2-40B4-BE49-F238E27FC236}">
                <a16:creationId xmlns:a16="http://schemas.microsoft.com/office/drawing/2014/main" id="{9B4C2E9C-CBCB-421C-B1AC-592616E81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256" y="1298311"/>
            <a:ext cx="914400" cy="914400"/>
          </a:xfrm>
          <a:prstGeom prst="rect">
            <a:avLst/>
          </a:prstGeom>
        </p:spPr>
      </p:pic>
      <p:graphicFrame>
        <p:nvGraphicFramePr>
          <p:cNvPr id="12" name="Content Placeholder 11">
            <a:extLst>
              <a:ext uri="{FF2B5EF4-FFF2-40B4-BE49-F238E27FC236}">
                <a16:creationId xmlns:a16="http://schemas.microsoft.com/office/drawing/2014/main" id="{B28C972F-9FE3-B590-4BD9-7381931B48C3}"/>
              </a:ext>
            </a:extLst>
          </p:cNvPr>
          <p:cNvGraphicFramePr>
            <a:graphicFrameLocks noGrp="1"/>
          </p:cNvGraphicFramePr>
          <p:nvPr>
            <p:ph idx="1"/>
            <p:extLst>
              <p:ext uri="{D42A27DB-BD31-4B8C-83A1-F6EECF244321}">
                <p14:modId xmlns:p14="http://schemas.microsoft.com/office/powerpoint/2010/main" val="1409992132"/>
              </p:ext>
            </p:extLst>
          </p:nvPr>
        </p:nvGraphicFramePr>
        <p:xfrm>
          <a:off x="6642266" y="1090100"/>
          <a:ext cx="5072330" cy="4692325"/>
        </p:xfrm>
        <a:graphic>
          <a:graphicData uri="http://schemas.openxmlformats.org/drawingml/2006/table">
            <a:tbl>
              <a:tblPr bandRow="1">
                <a:tableStyleId>{22838BEF-8BB2-4498-84A7-C5851F593DF1}</a:tableStyleId>
              </a:tblPr>
              <a:tblGrid>
                <a:gridCol w="2122098">
                  <a:extLst>
                    <a:ext uri="{9D8B030D-6E8A-4147-A177-3AD203B41FA5}">
                      <a16:colId xmlns:a16="http://schemas.microsoft.com/office/drawing/2014/main" val="941613660"/>
                    </a:ext>
                  </a:extLst>
                </a:gridCol>
                <a:gridCol w="646981">
                  <a:extLst>
                    <a:ext uri="{9D8B030D-6E8A-4147-A177-3AD203B41FA5}">
                      <a16:colId xmlns:a16="http://schemas.microsoft.com/office/drawing/2014/main" val="628442468"/>
                    </a:ext>
                  </a:extLst>
                </a:gridCol>
                <a:gridCol w="759124">
                  <a:extLst>
                    <a:ext uri="{9D8B030D-6E8A-4147-A177-3AD203B41FA5}">
                      <a16:colId xmlns:a16="http://schemas.microsoft.com/office/drawing/2014/main" val="3903323298"/>
                    </a:ext>
                  </a:extLst>
                </a:gridCol>
                <a:gridCol w="698740">
                  <a:extLst>
                    <a:ext uri="{9D8B030D-6E8A-4147-A177-3AD203B41FA5}">
                      <a16:colId xmlns:a16="http://schemas.microsoft.com/office/drawing/2014/main" val="2922434452"/>
                    </a:ext>
                  </a:extLst>
                </a:gridCol>
                <a:gridCol w="845387">
                  <a:extLst>
                    <a:ext uri="{9D8B030D-6E8A-4147-A177-3AD203B41FA5}">
                      <a16:colId xmlns:a16="http://schemas.microsoft.com/office/drawing/2014/main" val="793481735"/>
                    </a:ext>
                  </a:extLst>
                </a:gridCol>
              </a:tblGrid>
              <a:tr h="347977">
                <a:tc gridSpan="5">
                  <a:txBody>
                    <a:bodyPr/>
                    <a:lstStyle/>
                    <a:p>
                      <a:pPr algn="ctr" fontAlgn="b"/>
                      <a:r>
                        <a:rPr lang="en-US" sz="1600" b="1" u="none" strike="noStrike" dirty="0">
                          <a:solidFill>
                            <a:schemeClr val="bg1"/>
                          </a:solidFill>
                          <a:effectLst/>
                          <a:latin typeface="+mj-lt"/>
                        </a:rPr>
                        <a:t>Means test for Quality of Life Aspects</a:t>
                      </a:r>
                      <a:endParaRPr lang="en-US" sz="1600" b="1" i="0" u="none" strike="noStrike" dirty="0">
                        <a:solidFill>
                          <a:schemeClr val="bg1"/>
                        </a:solidFill>
                        <a:effectLst/>
                        <a:latin typeface="+mj-lt"/>
                      </a:endParaRPr>
                    </a:p>
                  </a:txBody>
                  <a:tcPr marL="3346" marR="3346" marT="3346" marB="0" anchor="ctr">
                    <a:solidFill>
                      <a:schemeClr val="accent5">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077147"/>
                  </a:ext>
                </a:extLst>
              </a:tr>
              <a:tr h="283186">
                <a:tc gridSpan="5">
                  <a:txBody>
                    <a:bodyPr/>
                    <a:lstStyle/>
                    <a:p>
                      <a:pPr algn="ctr" fontAlgn="b"/>
                      <a:r>
                        <a:rPr lang="en-US" sz="1200" b="1" u="none" strike="noStrike" dirty="0">
                          <a:solidFill>
                            <a:srgbClr val="000000"/>
                          </a:solidFill>
                          <a:effectLst/>
                        </a:rPr>
                        <a:t>            Means Score</a:t>
                      </a:r>
                      <a:endParaRPr lang="en-US" sz="1200" b="1" i="0" u="none" strike="noStrike" dirty="0">
                        <a:solidFill>
                          <a:srgbClr val="000000"/>
                        </a:solidFill>
                        <a:effectLst/>
                        <a:latin typeface="Calibri" panose="020F0502020204030204" pitchFamily="34" charset="0"/>
                      </a:endParaRPr>
                    </a:p>
                  </a:txBody>
                  <a:tcPr marL="3346" marR="3346" marT="3346" marB="0" anchor="ctr"/>
                </a:tc>
                <a:tc hMerge="1">
                  <a:txBody>
                    <a:bodyPr/>
                    <a:lstStyle/>
                    <a:p>
                      <a:pPr algn="ctr" fontAlgn="b"/>
                      <a:r>
                        <a:rPr lang="en-US" sz="1200" b="1" u="none" strike="noStrike" dirty="0">
                          <a:solidFill>
                            <a:srgbClr val="000000"/>
                          </a:solidFill>
                          <a:effectLst/>
                        </a:rPr>
                        <a:t>Means Score</a:t>
                      </a:r>
                      <a:endParaRPr lang="en-US" sz="1200" b="1" i="0" u="none" strike="noStrike" dirty="0">
                        <a:solidFill>
                          <a:srgbClr val="000000"/>
                        </a:solidFill>
                        <a:effectLst/>
                        <a:latin typeface="Calibri" panose="020F0502020204030204" pitchFamily="34" charset="0"/>
                      </a:endParaRPr>
                    </a:p>
                  </a:txBody>
                  <a:tcPr marL="3346" marR="3346" marT="3346" marB="0" anchor="ct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3346" marR="3346" marT="3346" marB="0" anchor="ctr"/>
                </a:tc>
                <a:tc hMerge="1">
                  <a:txBody>
                    <a:bodyPr/>
                    <a:lstStyle/>
                    <a:p>
                      <a:pPr algn="ctr" fontAlgn="b"/>
                      <a:endParaRPr lang="en-US" sz="1200" b="1" i="0" u="none" strike="noStrike">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2371955612"/>
                  </a:ext>
                </a:extLst>
              </a:tr>
              <a:tr h="262160">
                <a:tc>
                  <a:txBody>
                    <a:bodyPr/>
                    <a:lstStyle/>
                    <a:p>
                      <a:pPr algn="ctr" fontAlgn="b"/>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200" b="1" u="none" strike="noStrike">
                          <a:solidFill>
                            <a:srgbClr val="000000"/>
                          </a:solidFill>
                          <a:effectLst/>
                        </a:rPr>
                        <a:t>2016</a:t>
                      </a:r>
                      <a:endParaRPr lang="en-US" sz="1200" b="1" i="0" u="none" strike="noStrike">
                        <a:solidFill>
                          <a:srgbClr val="000000"/>
                        </a:solidFill>
                        <a:effectLst/>
                        <a:latin typeface="Calibri" panose="020F0502020204030204" pitchFamily="34" charset="0"/>
                      </a:endParaRPr>
                    </a:p>
                  </a:txBody>
                  <a:tcPr marL="3346" marR="3346" marT="3346" marB="0" anchor="ctr"/>
                </a:tc>
                <a:tc>
                  <a:txBody>
                    <a:bodyPr/>
                    <a:lstStyle/>
                    <a:p>
                      <a:pPr algn="ctr" fontAlgn="b"/>
                      <a:r>
                        <a:rPr lang="en-US" sz="1200" b="1" u="none" strike="noStrike" dirty="0">
                          <a:solidFill>
                            <a:srgbClr val="000000"/>
                          </a:solidFill>
                          <a:effectLst/>
                        </a:rPr>
                        <a:t>2023</a:t>
                      </a:r>
                      <a:endParaRPr lang="en-US" sz="1200" b="1"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200" b="1" u="none" strike="noStrike" dirty="0">
                          <a:solidFill>
                            <a:srgbClr val="000000"/>
                          </a:solidFill>
                          <a:effectLst/>
                        </a:rPr>
                        <a:t>p=</a:t>
                      </a:r>
                      <a:endParaRPr lang="en-US" sz="1200" b="1"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200" b="1" u="none" strike="noStrike" dirty="0">
                          <a:solidFill>
                            <a:srgbClr val="000000"/>
                          </a:solidFill>
                          <a:effectLst/>
                        </a:rPr>
                        <a:t>direction</a:t>
                      </a:r>
                      <a:endParaRPr lang="en-US" sz="1200" b="1" i="0" u="none" strike="noStrike" dirty="0">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1449303001"/>
                  </a:ext>
                </a:extLst>
              </a:tr>
              <a:tr h="419175">
                <a:tc>
                  <a:txBody>
                    <a:bodyPr/>
                    <a:lstStyle/>
                    <a:p>
                      <a:pPr algn="ctr" fontAlgn="b"/>
                      <a:r>
                        <a:rPr lang="en-US" sz="1200" b="0" u="none" strike="noStrike" dirty="0">
                          <a:solidFill>
                            <a:srgbClr val="000000"/>
                          </a:solidFill>
                          <a:effectLst/>
                        </a:rPr>
                        <a:t>Cleanliness of the Community</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dirty="0">
                          <a:solidFill>
                            <a:srgbClr val="000000"/>
                          </a:solidFill>
                          <a:effectLst/>
                          <a:latin typeface="+mn-lt"/>
                        </a:rPr>
                        <a:t>2.9</a:t>
                      </a:r>
                    </a:p>
                  </a:txBody>
                  <a:tcPr marL="7620" marR="7620" marT="7620" marB="0" anchor="ctr"/>
                </a:tc>
                <a:tc>
                  <a:txBody>
                    <a:bodyPr/>
                    <a:lstStyle/>
                    <a:p>
                      <a:pPr algn="ctr" fontAlgn="b"/>
                      <a:r>
                        <a:rPr lang="en-US" sz="1600" b="0" i="0" u="none" strike="noStrike" dirty="0">
                          <a:solidFill>
                            <a:srgbClr val="000000"/>
                          </a:solidFill>
                          <a:effectLst/>
                          <a:latin typeface="+mn-lt"/>
                        </a:rPr>
                        <a:t>3.3</a:t>
                      </a:r>
                    </a:p>
                  </a:txBody>
                  <a:tcPr marL="7620" marR="7620" marT="7620" marB="0" anchor="ctr"/>
                </a:tc>
                <a:tc>
                  <a:txBody>
                    <a:bodyPr/>
                    <a:lstStyle/>
                    <a:p>
                      <a:pPr algn="ctr" fontAlgn="b"/>
                      <a:r>
                        <a:rPr lang="en-US" sz="1600" b="0" i="0" u="none" strike="noStrike">
                          <a:solidFill>
                            <a:srgbClr val="000000"/>
                          </a:solidFill>
                          <a:effectLst/>
                          <a:latin typeface="+mn-lt"/>
                        </a:rPr>
                        <a:t>0.00</a:t>
                      </a:r>
                    </a:p>
                  </a:txBody>
                  <a:tcPr marL="7620" marR="7620" marT="7620"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1554247564"/>
                  </a:ext>
                </a:extLst>
              </a:tr>
              <a:tr h="353993">
                <a:tc>
                  <a:txBody>
                    <a:bodyPr/>
                    <a:lstStyle/>
                    <a:p>
                      <a:pPr algn="ctr" fontAlgn="b"/>
                      <a:r>
                        <a:rPr lang="en-US" sz="1200" b="0" u="none" strike="noStrike" dirty="0">
                          <a:solidFill>
                            <a:srgbClr val="000000"/>
                          </a:solidFill>
                          <a:effectLst/>
                        </a:rPr>
                        <a:t>Physical condition of homes</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a:solidFill>
                            <a:srgbClr val="000000"/>
                          </a:solidFill>
                          <a:effectLst/>
                          <a:latin typeface="+mn-lt"/>
                        </a:rPr>
                        <a:t>3.0</a:t>
                      </a:r>
                    </a:p>
                  </a:txBody>
                  <a:tcPr marL="7620" marR="7620" marT="7620" marB="0" anchor="ctr"/>
                </a:tc>
                <a:tc>
                  <a:txBody>
                    <a:bodyPr/>
                    <a:lstStyle/>
                    <a:p>
                      <a:pPr algn="ctr" fontAlgn="b"/>
                      <a:r>
                        <a:rPr lang="en-US" sz="1600" b="0" i="0" u="none" strike="noStrike">
                          <a:solidFill>
                            <a:srgbClr val="000000"/>
                          </a:solidFill>
                          <a:effectLst/>
                          <a:latin typeface="+mn-lt"/>
                        </a:rPr>
                        <a:t>3.3</a:t>
                      </a:r>
                    </a:p>
                  </a:txBody>
                  <a:tcPr marL="7620" marR="7620" marT="7620" marB="0" anchor="ctr"/>
                </a:tc>
                <a:tc>
                  <a:txBody>
                    <a:bodyPr/>
                    <a:lstStyle/>
                    <a:p>
                      <a:pPr algn="ctr" fontAlgn="b"/>
                      <a:r>
                        <a:rPr lang="en-US" sz="1600" b="0" i="0" u="none" strike="noStrike">
                          <a:solidFill>
                            <a:srgbClr val="000000"/>
                          </a:solidFill>
                          <a:effectLst/>
                          <a:latin typeface="+mn-lt"/>
                        </a:rPr>
                        <a:t>0.01</a:t>
                      </a:r>
                    </a:p>
                  </a:txBody>
                  <a:tcPr marL="7620" marR="7620" marT="7620"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4109653561"/>
                  </a:ext>
                </a:extLst>
              </a:tr>
              <a:tr h="401893">
                <a:tc>
                  <a:txBody>
                    <a:bodyPr/>
                    <a:lstStyle/>
                    <a:p>
                      <a:pPr algn="ctr" fontAlgn="b"/>
                      <a:r>
                        <a:rPr lang="en-US" sz="1200" b="0" u="none" strike="noStrike" dirty="0">
                          <a:solidFill>
                            <a:srgbClr val="000000"/>
                          </a:solidFill>
                          <a:effectLst/>
                        </a:rPr>
                        <a:t>Physical condition of streets, sidewalks and public spaces</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a:solidFill>
                            <a:srgbClr val="000000"/>
                          </a:solidFill>
                          <a:effectLst/>
                          <a:latin typeface="+mn-lt"/>
                        </a:rPr>
                        <a:t>2.8</a:t>
                      </a:r>
                    </a:p>
                  </a:txBody>
                  <a:tcPr marL="7620" marR="7620" marT="7620" marB="0" anchor="ctr"/>
                </a:tc>
                <a:tc>
                  <a:txBody>
                    <a:bodyPr/>
                    <a:lstStyle/>
                    <a:p>
                      <a:pPr algn="ctr" fontAlgn="b"/>
                      <a:r>
                        <a:rPr lang="en-US" sz="1600" b="0" i="0" u="none" strike="noStrike" dirty="0">
                          <a:solidFill>
                            <a:srgbClr val="000000"/>
                          </a:solidFill>
                          <a:effectLst/>
                          <a:latin typeface="+mn-lt"/>
                        </a:rPr>
                        <a:t>3.1</a:t>
                      </a:r>
                    </a:p>
                  </a:txBody>
                  <a:tcPr marL="7620" marR="7620" marT="7620" marB="0" anchor="ctr"/>
                </a:tc>
                <a:tc>
                  <a:txBody>
                    <a:bodyPr/>
                    <a:lstStyle/>
                    <a:p>
                      <a:pPr algn="ctr" fontAlgn="b"/>
                      <a:r>
                        <a:rPr lang="en-US" sz="1600" b="0" i="0" u="none" strike="noStrike">
                          <a:solidFill>
                            <a:srgbClr val="000000"/>
                          </a:solidFill>
                          <a:effectLst/>
                          <a:latin typeface="+mn-lt"/>
                        </a:rPr>
                        <a:t>0.00</a:t>
                      </a:r>
                    </a:p>
                  </a:txBody>
                  <a:tcPr marL="7620" marR="7620" marT="7620"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1586187399"/>
                  </a:ext>
                </a:extLst>
              </a:tr>
              <a:tr h="353993">
                <a:tc>
                  <a:txBody>
                    <a:bodyPr/>
                    <a:lstStyle/>
                    <a:p>
                      <a:pPr algn="ctr" fontAlgn="b"/>
                      <a:r>
                        <a:rPr lang="en-US" sz="1200" b="0" u="none" strike="noStrike" dirty="0">
                          <a:solidFill>
                            <a:srgbClr val="000000"/>
                          </a:solidFill>
                          <a:effectLst/>
                        </a:rPr>
                        <a:t>Safety</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a:solidFill>
                            <a:srgbClr val="000000"/>
                          </a:solidFill>
                          <a:effectLst/>
                          <a:latin typeface="+mn-lt"/>
                        </a:rPr>
                        <a:t>2.6</a:t>
                      </a:r>
                    </a:p>
                  </a:txBody>
                  <a:tcPr marL="7620" marR="7620" marT="7620" marB="0" anchor="ctr"/>
                </a:tc>
                <a:tc>
                  <a:txBody>
                    <a:bodyPr/>
                    <a:lstStyle/>
                    <a:p>
                      <a:pPr algn="ctr" fontAlgn="b"/>
                      <a:r>
                        <a:rPr lang="en-US" sz="1600" b="0" i="0" u="none" strike="noStrike">
                          <a:solidFill>
                            <a:srgbClr val="000000"/>
                          </a:solidFill>
                          <a:effectLst/>
                          <a:latin typeface="+mn-lt"/>
                        </a:rPr>
                        <a:t>3.3</a:t>
                      </a:r>
                    </a:p>
                  </a:txBody>
                  <a:tcPr marL="7620" marR="7620" marT="7620" marB="0" anchor="ctr"/>
                </a:tc>
                <a:tc>
                  <a:txBody>
                    <a:bodyPr/>
                    <a:lstStyle/>
                    <a:p>
                      <a:pPr algn="ctr" fontAlgn="b"/>
                      <a:r>
                        <a:rPr lang="en-US" sz="1600" b="0" i="0" u="none" strike="noStrike">
                          <a:solidFill>
                            <a:srgbClr val="000000"/>
                          </a:solidFill>
                          <a:effectLst/>
                          <a:latin typeface="+mn-lt"/>
                        </a:rPr>
                        <a:t>0.00</a:t>
                      </a:r>
                    </a:p>
                  </a:txBody>
                  <a:tcPr marL="7620" marR="7620" marT="7620"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4092069856"/>
                  </a:ext>
                </a:extLst>
              </a:tr>
              <a:tr h="353993">
                <a:tc>
                  <a:txBody>
                    <a:bodyPr/>
                    <a:lstStyle/>
                    <a:p>
                      <a:pPr algn="ctr" fontAlgn="b"/>
                      <a:r>
                        <a:rPr lang="en-US" sz="1200" b="0" u="none" strike="noStrike" dirty="0">
                          <a:solidFill>
                            <a:srgbClr val="000000"/>
                          </a:solidFill>
                          <a:effectLst/>
                        </a:rPr>
                        <a:t>Friendliness of neighbors</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dirty="0">
                          <a:solidFill>
                            <a:srgbClr val="000000"/>
                          </a:solidFill>
                          <a:effectLst/>
                          <a:latin typeface="+mn-lt"/>
                        </a:rPr>
                        <a:t>3.7</a:t>
                      </a:r>
                    </a:p>
                  </a:txBody>
                  <a:tcPr marL="7620" marR="7620" marT="7620" marB="0" anchor="ctr"/>
                </a:tc>
                <a:tc>
                  <a:txBody>
                    <a:bodyPr/>
                    <a:lstStyle/>
                    <a:p>
                      <a:pPr algn="ctr" fontAlgn="b"/>
                      <a:r>
                        <a:rPr lang="en-US" sz="1600" b="0" i="0" u="none" strike="noStrike">
                          <a:solidFill>
                            <a:srgbClr val="000000"/>
                          </a:solidFill>
                          <a:effectLst/>
                          <a:latin typeface="+mn-lt"/>
                        </a:rPr>
                        <a:t>3.7</a:t>
                      </a:r>
                    </a:p>
                  </a:txBody>
                  <a:tcPr marL="7620" marR="7620" marT="7620" marB="0" anchor="ctr"/>
                </a:tc>
                <a:tc>
                  <a:txBody>
                    <a:bodyPr/>
                    <a:lstStyle/>
                    <a:p>
                      <a:pPr algn="ctr" fontAlgn="b"/>
                      <a:r>
                        <a:rPr lang="en-US" sz="1600" b="0" i="0" u="none" strike="noStrike">
                          <a:solidFill>
                            <a:srgbClr val="000000"/>
                          </a:solidFill>
                          <a:effectLst/>
                          <a:latin typeface="+mn-lt"/>
                        </a:rPr>
                        <a:t>0.61</a:t>
                      </a:r>
                    </a:p>
                  </a:txBody>
                  <a:tcPr marL="7620" marR="7620" marT="7620" marB="0" anchor="ctr"/>
                </a:tc>
                <a:tc>
                  <a:txBody>
                    <a:bodyPr/>
                    <a:lstStyle/>
                    <a:p>
                      <a:pPr algn="ctr" fontAlgn="b"/>
                      <a:r>
                        <a:rPr lang="en-US" sz="1200" b="0" i="0" u="none" strike="noStrike" dirty="0">
                          <a:solidFill>
                            <a:srgbClr val="000000"/>
                          </a:solidFill>
                          <a:effectLst/>
                          <a:latin typeface="Calibri" panose="020F0502020204030204" pitchFamily="34" charset="0"/>
                        </a:rPr>
                        <a:t>unchanged</a:t>
                      </a:r>
                    </a:p>
                  </a:txBody>
                  <a:tcPr marL="3346" marR="3346" marT="3346" marB="0" anchor="ctr"/>
                </a:tc>
                <a:extLst>
                  <a:ext uri="{0D108BD9-81ED-4DB2-BD59-A6C34878D82A}">
                    <a16:rowId xmlns:a16="http://schemas.microsoft.com/office/drawing/2014/main" val="2432599905"/>
                  </a:ext>
                </a:extLst>
              </a:tr>
              <a:tr h="353993">
                <a:tc>
                  <a:txBody>
                    <a:bodyPr/>
                    <a:lstStyle/>
                    <a:p>
                      <a:pPr algn="ctr" fontAlgn="b"/>
                      <a:r>
                        <a:rPr lang="en-US" sz="1200" b="0" u="none" strike="noStrike">
                          <a:solidFill>
                            <a:srgbClr val="000000"/>
                          </a:solidFill>
                          <a:effectLst/>
                        </a:rPr>
                        <a:t>Quality of public services </a:t>
                      </a:r>
                      <a:endParaRPr lang="en-US" sz="1200" b="0" i="0" u="none" strike="noStrike">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dirty="0">
                          <a:solidFill>
                            <a:srgbClr val="000000"/>
                          </a:solidFill>
                          <a:effectLst/>
                          <a:latin typeface="+mn-lt"/>
                        </a:rPr>
                        <a:t>2.8</a:t>
                      </a:r>
                    </a:p>
                  </a:txBody>
                  <a:tcPr marL="7620" marR="7620" marT="7620" marB="0" anchor="ctr"/>
                </a:tc>
                <a:tc>
                  <a:txBody>
                    <a:bodyPr/>
                    <a:lstStyle/>
                    <a:p>
                      <a:pPr algn="ctr" fontAlgn="b"/>
                      <a:r>
                        <a:rPr lang="en-US" sz="1600" b="0" i="0" u="none" strike="noStrike">
                          <a:solidFill>
                            <a:srgbClr val="000000"/>
                          </a:solidFill>
                          <a:effectLst/>
                          <a:latin typeface="+mn-lt"/>
                        </a:rPr>
                        <a:t>3.5</a:t>
                      </a:r>
                    </a:p>
                  </a:txBody>
                  <a:tcPr marL="7620" marR="7620" marT="7620" marB="0" anchor="ctr"/>
                </a:tc>
                <a:tc>
                  <a:txBody>
                    <a:bodyPr/>
                    <a:lstStyle/>
                    <a:p>
                      <a:pPr algn="ctr" fontAlgn="b"/>
                      <a:r>
                        <a:rPr lang="en-US" sz="1600" b="0" i="0" u="none" strike="noStrike">
                          <a:solidFill>
                            <a:srgbClr val="000000"/>
                          </a:solidFill>
                          <a:effectLst/>
                          <a:latin typeface="+mn-lt"/>
                        </a:rPr>
                        <a:t>0.00</a:t>
                      </a:r>
                    </a:p>
                  </a:txBody>
                  <a:tcPr marL="7620" marR="7620" marT="7620" marB="0" anchor="ct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4136949841"/>
                  </a:ext>
                </a:extLst>
              </a:tr>
              <a:tr h="419688">
                <a:tc>
                  <a:txBody>
                    <a:bodyPr/>
                    <a:lstStyle/>
                    <a:p>
                      <a:pPr algn="ctr" fontAlgn="b"/>
                      <a:r>
                        <a:rPr lang="en-US" sz="1200" b="0" u="none" strike="noStrike" dirty="0">
                          <a:solidFill>
                            <a:srgbClr val="000000"/>
                          </a:solidFill>
                          <a:effectLst/>
                        </a:rPr>
                        <a:t>Variety of goods and services available for purchase</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a:solidFill>
                            <a:srgbClr val="000000"/>
                          </a:solidFill>
                          <a:effectLst/>
                          <a:latin typeface="+mn-lt"/>
                        </a:rPr>
                        <a:t>2.7</a:t>
                      </a:r>
                    </a:p>
                  </a:txBody>
                  <a:tcPr marL="7620" marR="7620" marT="7620" marB="0" anchor="ctr"/>
                </a:tc>
                <a:tc>
                  <a:txBody>
                    <a:bodyPr/>
                    <a:lstStyle/>
                    <a:p>
                      <a:pPr algn="ctr" fontAlgn="b"/>
                      <a:r>
                        <a:rPr lang="en-US" sz="1600" b="0" i="0" u="none" strike="noStrike" dirty="0">
                          <a:solidFill>
                            <a:srgbClr val="000000"/>
                          </a:solidFill>
                          <a:effectLst/>
                          <a:latin typeface="+mn-lt"/>
                        </a:rPr>
                        <a:t>3.2</a:t>
                      </a:r>
                    </a:p>
                  </a:txBody>
                  <a:tcPr marL="7620" marR="7620" marT="7620" marB="0" anchor="ctr"/>
                </a:tc>
                <a:tc>
                  <a:txBody>
                    <a:bodyPr/>
                    <a:lstStyle/>
                    <a:p>
                      <a:pPr algn="ctr" fontAlgn="b"/>
                      <a:r>
                        <a:rPr lang="en-US" sz="1600" b="0" i="0" u="none" strike="noStrike" dirty="0">
                          <a:solidFill>
                            <a:srgbClr val="000000"/>
                          </a:solidFill>
                          <a:effectLst/>
                          <a:latin typeface="+mn-lt"/>
                        </a:rPr>
                        <a:t>0.00</a:t>
                      </a:r>
                    </a:p>
                  </a:txBody>
                  <a:tcPr marL="7620" marR="7620" marT="7620" marB="0" anchor="ct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3871473299"/>
                  </a:ext>
                </a:extLst>
              </a:tr>
              <a:tr h="353993">
                <a:tc>
                  <a:txBody>
                    <a:bodyPr/>
                    <a:lstStyle/>
                    <a:p>
                      <a:pPr algn="ctr" fontAlgn="b"/>
                      <a:r>
                        <a:rPr lang="en-US" sz="1200" b="0" u="none" strike="noStrike">
                          <a:solidFill>
                            <a:srgbClr val="000000"/>
                          </a:solidFill>
                          <a:effectLst/>
                        </a:rPr>
                        <a:t>Access to transportation</a:t>
                      </a:r>
                      <a:endParaRPr lang="en-US" sz="1200" b="0" i="0" u="none" strike="noStrike">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a:solidFill>
                            <a:srgbClr val="000000"/>
                          </a:solidFill>
                          <a:effectLst/>
                          <a:latin typeface="+mn-lt"/>
                        </a:rPr>
                        <a:t>3.2</a:t>
                      </a:r>
                    </a:p>
                  </a:txBody>
                  <a:tcPr marL="7620" marR="7620" marT="7620" marB="0" anchor="ctr"/>
                </a:tc>
                <a:tc>
                  <a:txBody>
                    <a:bodyPr/>
                    <a:lstStyle/>
                    <a:p>
                      <a:pPr algn="ctr" fontAlgn="b"/>
                      <a:r>
                        <a:rPr lang="en-US" sz="1600" b="0" i="0" u="none" strike="noStrike">
                          <a:solidFill>
                            <a:srgbClr val="000000"/>
                          </a:solidFill>
                          <a:effectLst/>
                          <a:latin typeface="+mn-lt"/>
                        </a:rPr>
                        <a:t>3.6</a:t>
                      </a:r>
                    </a:p>
                  </a:txBody>
                  <a:tcPr marL="7620" marR="7620" marT="7620" marB="0" anchor="ctr"/>
                </a:tc>
                <a:tc>
                  <a:txBody>
                    <a:bodyPr/>
                    <a:lstStyle/>
                    <a:p>
                      <a:pPr algn="ctr" fontAlgn="b"/>
                      <a:r>
                        <a:rPr lang="en-US" sz="1600" b="0" i="0" u="none" strike="noStrike" dirty="0">
                          <a:solidFill>
                            <a:srgbClr val="000000"/>
                          </a:solidFill>
                          <a:effectLst/>
                          <a:latin typeface="+mn-lt"/>
                        </a:rPr>
                        <a:t>0.00</a:t>
                      </a:r>
                    </a:p>
                  </a:txBody>
                  <a:tcPr marL="7620" marR="7620" marT="7620"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2329808159"/>
                  </a:ext>
                </a:extLst>
              </a:tr>
              <a:tr h="419175">
                <a:tc>
                  <a:txBody>
                    <a:bodyPr/>
                    <a:lstStyle/>
                    <a:p>
                      <a:pPr algn="ctr" fontAlgn="b"/>
                      <a:r>
                        <a:rPr lang="en-US" sz="1200" b="0" u="none" strike="noStrike" dirty="0">
                          <a:solidFill>
                            <a:srgbClr val="000000"/>
                          </a:solidFill>
                          <a:effectLst/>
                        </a:rPr>
                        <a:t>Access to employment centers</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a:solidFill>
                            <a:srgbClr val="000000"/>
                          </a:solidFill>
                          <a:effectLst/>
                          <a:latin typeface="+mn-lt"/>
                        </a:rPr>
                        <a:t>2.8</a:t>
                      </a:r>
                    </a:p>
                  </a:txBody>
                  <a:tcPr marL="7620" marR="7620" marT="7620" marB="0" anchor="ctr"/>
                </a:tc>
                <a:tc>
                  <a:txBody>
                    <a:bodyPr/>
                    <a:lstStyle/>
                    <a:p>
                      <a:pPr algn="ctr" fontAlgn="b"/>
                      <a:r>
                        <a:rPr lang="en-US" sz="1600" b="0" i="0" u="none" strike="noStrike">
                          <a:solidFill>
                            <a:srgbClr val="000000"/>
                          </a:solidFill>
                          <a:effectLst/>
                          <a:latin typeface="+mn-lt"/>
                        </a:rPr>
                        <a:t>3.3</a:t>
                      </a:r>
                    </a:p>
                  </a:txBody>
                  <a:tcPr marL="7620" marR="7620" marT="7620" marB="0" anchor="ctr"/>
                </a:tc>
                <a:tc>
                  <a:txBody>
                    <a:bodyPr/>
                    <a:lstStyle/>
                    <a:p>
                      <a:pPr algn="ctr" fontAlgn="b"/>
                      <a:r>
                        <a:rPr lang="en-US" sz="1600" b="0" i="0" u="none" strike="noStrike">
                          <a:solidFill>
                            <a:srgbClr val="000000"/>
                          </a:solidFill>
                          <a:effectLst/>
                          <a:latin typeface="+mn-lt"/>
                        </a:rPr>
                        <a:t>0.00</a:t>
                      </a:r>
                    </a:p>
                  </a:txBody>
                  <a:tcPr marL="7620" marR="7620" marT="7620" marB="0" anchor="ct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346" marR="3346" marT="3346" marB="0" anchor="ctr"/>
                </a:tc>
                <a:extLst>
                  <a:ext uri="{0D108BD9-81ED-4DB2-BD59-A6C34878D82A}">
                    <a16:rowId xmlns:a16="http://schemas.microsoft.com/office/drawing/2014/main" val="2502232065"/>
                  </a:ext>
                </a:extLst>
              </a:tr>
              <a:tr h="327499">
                <a:tc>
                  <a:txBody>
                    <a:bodyPr/>
                    <a:lstStyle/>
                    <a:p>
                      <a:pPr algn="ctr" fontAlgn="b"/>
                      <a:r>
                        <a:rPr lang="en-US" sz="1200" b="0" u="none" strike="noStrike" dirty="0">
                          <a:solidFill>
                            <a:srgbClr val="000000"/>
                          </a:solidFill>
                          <a:effectLst/>
                        </a:rPr>
                        <a:t>Affordability of homes or apartment</a:t>
                      </a:r>
                      <a:endParaRPr lang="en-US" sz="1200" b="0" i="0" u="none" strike="noStrike" dirty="0">
                        <a:solidFill>
                          <a:srgbClr val="000000"/>
                        </a:solidFill>
                        <a:effectLst/>
                        <a:latin typeface="Calibri" panose="020F0502020204030204" pitchFamily="34" charset="0"/>
                      </a:endParaRPr>
                    </a:p>
                  </a:txBody>
                  <a:tcPr marL="3346" marR="3346" marT="3346" marB="0" anchor="ctr"/>
                </a:tc>
                <a:tc>
                  <a:txBody>
                    <a:bodyPr/>
                    <a:lstStyle/>
                    <a:p>
                      <a:pPr algn="ctr" fontAlgn="b"/>
                      <a:r>
                        <a:rPr lang="en-US" sz="1600" b="0" i="0" u="none" strike="noStrike">
                          <a:solidFill>
                            <a:srgbClr val="000000"/>
                          </a:solidFill>
                          <a:effectLst/>
                          <a:latin typeface="+mn-lt"/>
                        </a:rPr>
                        <a:t>3.5</a:t>
                      </a:r>
                    </a:p>
                  </a:txBody>
                  <a:tcPr marL="7620" marR="7620" marT="7620" marB="0" anchor="ctr"/>
                </a:tc>
                <a:tc>
                  <a:txBody>
                    <a:bodyPr/>
                    <a:lstStyle/>
                    <a:p>
                      <a:pPr algn="ctr" fontAlgn="b"/>
                      <a:r>
                        <a:rPr lang="en-US" sz="1600" b="0" i="0" u="none" strike="noStrike" dirty="0">
                          <a:solidFill>
                            <a:srgbClr val="000000"/>
                          </a:solidFill>
                          <a:effectLst/>
                          <a:latin typeface="+mn-lt"/>
                        </a:rPr>
                        <a:t>3.3</a:t>
                      </a:r>
                    </a:p>
                  </a:txBody>
                  <a:tcPr marL="7620" marR="7620" marT="7620" marB="0" anchor="ctr"/>
                </a:tc>
                <a:tc>
                  <a:txBody>
                    <a:bodyPr/>
                    <a:lstStyle/>
                    <a:p>
                      <a:pPr algn="ctr" fontAlgn="b"/>
                      <a:r>
                        <a:rPr lang="en-US" sz="1600" b="0" i="0" u="none" strike="noStrike" dirty="0">
                          <a:solidFill>
                            <a:srgbClr val="000000"/>
                          </a:solidFill>
                          <a:effectLst/>
                          <a:latin typeface="+mn-lt"/>
                        </a:rPr>
                        <a:t>0.12</a:t>
                      </a:r>
                    </a:p>
                  </a:txBody>
                  <a:tcPr marL="7620" marR="7620" marT="7620" marB="0" anchor="ctr"/>
                </a:tc>
                <a:tc>
                  <a:txBody>
                    <a:bodyPr/>
                    <a:lstStyle/>
                    <a:p>
                      <a:pPr algn="ctr" fontAlgn="b"/>
                      <a:r>
                        <a:rPr lang="en-US" sz="1200" b="0" i="0" u="none" strike="noStrike" dirty="0">
                          <a:solidFill>
                            <a:srgbClr val="000000"/>
                          </a:solidFill>
                          <a:effectLst/>
                          <a:latin typeface="Calibri" panose="020F0502020204030204" pitchFamily="34" charset="0"/>
                        </a:rPr>
                        <a:t>unchanged</a:t>
                      </a:r>
                    </a:p>
                  </a:txBody>
                  <a:tcPr marL="3346" marR="3346" marT="3346" marB="0" anchor="ctr"/>
                </a:tc>
                <a:extLst>
                  <a:ext uri="{0D108BD9-81ED-4DB2-BD59-A6C34878D82A}">
                    <a16:rowId xmlns:a16="http://schemas.microsoft.com/office/drawing/2014/main" val="1897115467"/>
                  </a:ext>
                </a:extLst>
              </a:tr>
            </a:tbl>
          </a:graphicData>
        </a:graphic>
      </p:graphicFrame>
      <p:pic>
        <p:nvPicPr>
          <p:cNvPr id="15" name="Content Placeholder 14" descr="Circle with left arrow with solid fill">
            <a:extLst>
              <a:ext uri="{FF2B5EF4-FFF2-40B4-BE49-F238E27FC236}">
                <a16:creationId xmlns:a16="http://schemas.microsoft.com/office/drawing/2014/main" id="{5051288A-1B8B-9298-1EE6-77AD1F6CDAD3}"/>
              </a:ext>
            </a:extLst>
          </p:cNvPr>
          <p:cNvPicPr>
            <a:picLocks noGrp="1" noChangeAspect="1"/>
          </p:cNvPicPr>
          <p:nvPr>
            <p:ph idx="13"/>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2078192"/>
            <a:ext cx="228600" cy="228600"/>
          </a:xfrm>
        </p:spPr>
      </p:pic>
      <p:pic>
        <p:nvPicPr>
          <p:cNvPr id="16" name="Content Placeholder 14" descr="Circle with left arrow with solid fill">
            <a:extLst>
              <a:ext uri="{FF2B5EF4-FFF2-40B4-BE49-F238E27FC236}">
                <a16:creationId xmlns:a16="http://schemas.microsoft.com/office/drawing/2014/main" id="{547CFF1B-690F-9163-C130-A4887D7C3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2480759"/>
            <a:ext cx="228600" cy="228600"/>
          </a:xfrm>
          <a:prstGeom prst="rect">
            <a:avLst/>
          </a:prstGeom>
        </p:spPr>
      </p:pic>
      <p:pic>
        <p:nvPicPr>
          <p:cNvPr id="17" name="Content Placeholder 14" descr="Circle with left arrow with solid fill">
            <a:extLst>
              <a:ext uri="{FF2B5EF4-FFF2-40B4-BE49-F238E27FC236}">
                <a16:creationId xmlns:a16="http://schemas.microsoft.com/office/drawing/2014/main" id="{00FD2041-D71F-6689-A9CA-6E8572FB85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2843069"/>
            <a:ext cx="228600" cy="228600"/>
          </a:xfrm>
          <a:prstGeom prst="rect">
            <a:avLst/>
          </a:prstGeom>
        </p:spPr>
      </p:pic>
      <p:pic>
        <p:nvPicPr>
          <p:cNvPr id="18" name="Content Placeholder 14" descr="Circle with left arrow with solid fill">
            <a:extLst>
              <a:ext uri="{FF2B5EF4-FFF2-40B4-BE49-F238E27FC236}">
                <a16:creationId xmlns:a16="http://schemas.microsoft.com/office/drawing/2014/main" id="{A131739C-A60C-9DAE-8CE0-B23DADA021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3219037"/>
            <a:ext cx="228600" cy="228600"/>
          </a:xfrm>
          <a:prstGeom prst="rect">
            <a:avLst/>
          </a:prstGeom>
        </p:spPr>
      </p:pic>
      <p:pic>
        <p:nvPicPr>
          <p:cNvPr id="19" name="Content Placeholder 14" descr="Circle with left arrow with solid fill">
            <a:extLst>
              <a:ext uri="{FF2B5EF4-FFF2-40B4-BE49-F238E27FC236}">
                <a16:creationId xmlns:a16="http://schemas.microsoft.com/office/drawing/2014/main" id="{2FD2C560-563D-2F88-AD60-8C4D0F4E12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3929997"/>
            <a:ext cx="228600" cy="228600"/>
          </a:xfrm>
          <a:prstGeom prst="rect">
            <a:avLst/>
          </a:prstGeom>
        </p:spPr>
      </p:pic>
      <p:pic>
        <p:nvPicPr>
          <p:cNvPr id="20" name="Content Placeholder 14" descr="Circle with left arrow with solid fill">
            <a:extLst>
              <a:ext uri="{FF2B5EF4-FFF2-40B4-BE49-F238E27FC236}">
                <a16:creationId xmlns:a16="http://schemas.microsoft.com/office/drawing/2014/main" id="{E16DC82B-F3ED-E16E-A948-9D5588F943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4335439"/>
            <a:ext cx="228600" cy="228600"/>
          </a:xfrm>
          <a:prstGeom prst="rect">
            <a:avLst/>
          </a:prstGeom>
        </p:spPr>
      </p:pic>
      <p:pic>
        <p:nvPicPr>
          <p:cNvPr id="21" name="Content Placeholder 14" descr="Circle with left arrow with solid fill">
            <a:extLst>
              <a:ext uri="{FF2B5EF4-FFF2-40B4-BE49-F238E27FC236}">
                <a16:creationId xmlns:a16="http://schemas.microsoft.com/office/drawing/2014/main" id="{CA2287C2-769D-3548-5DFB-94224A79D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4706589"/>
            <a:ext cx="228600" cy="228600"/>
          </a:xfrm>
          <a:prstGeom prst="rect">
            <a:avLst/>
          </a:prstGeom>
        </p:spPr>
      </p:pic>
      <p:pic>
        <p:nvPicPr>
          <p:cNvPr id="22" name="Content Placeholder 14" descr="Circle with left arrow with solid fill">
            <a:extLst>
              <a:ext uri="{FF2B5EF4-FFF2-40B4-BE49-F238E27FC236}">
                <a16:creationId xmlns:a16="http://schemas.microsoft.com/office/drawing/2014/main" id="{B75FE432-77F8-1857-B9F2-A38B029936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172570" y="5081336"/>
            <a:ext cx="228600" cy="228600"/>
          </a:xfrm>
          <a:prstGeom prst="rect">
            <a:avLst/>
          </a:prstGeom>
        </p:spPr>
      </p:pic>
      <p:sp>
        <p:nvSpPr>
          <p:cNvPr id="23" name="TextBox 22">
            <a:extLst>
              <a:ext uri="{FF2B5EF4-FFF2-40B4-BE49-F238E27FC236}">
                <a16:creationId xmlns:a16="http://schemas.microsoft.com/office/drawing/2014/main" id="{13683A4F-9932-AEF4-6AAC-892D0960C9BA}"/>
              </a:ext>
            </a:extLst>
          </p:cNvPr>
          <p:cNvSpPr txBox="1"/>
          <p:nvPr/>
        </p:nvSpPr>
        <p:spPr>
          <a:xfrm>
            <a:off x="593969" y="3087077"/>
            <a:ext cx="5212862" cy="3139321"/>
          </a:xfrm>
          <a:prstGeom prst="rect">
            <a:avLst/>
          </a:prstGeom>
          <a:noFill/>
        </p:spPr>
        <p:txBody>
          <a:bodyPr wrap="square" rtlCol="0">
            <a:spAutoFit/>
          </a:bodyPr>
          <a:lstStyle/>
          <a:p>
            <a:r>
              <a:rPr lang="en-US" dirty="0"/>
              <a:t>Many of the ratings for different quality of life aspects improved between 2016 and 2023. Including physical conditions and cleanliness in the community, safety, the quality of public services, the variety of goods and services available for purchase, and access to transportation and employment centers.</a:t>
            </a:r>
          </a:p>
          <a:p>
            <a:endParaRPr lang="en-US" dirty="0"/>
          </a:p>
          <a:p>
            <a:r>
              <a:rPr lang="en-US" dirty="0"/>
              <a:t>Friendliness of neighborhoods remained unchanged. It rated highest among all quality of life aspects both years.</a:t>
            </a:r>
          </a:p>
        </p:txBody>
      </p:sp>
    </p:spTree>
    <p:extLst>
      <p:ext uri="{BB962C8B-B14F-4D97-AF65-F5344CB8AC3E}">
        <p14:creationId xmlns:p14="http://schemas.microsoft.com/office/powerpoint/2010/main" val="1504247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F45F-7190-4AAF-BBA6-5824EB7E2D94}"/>
              </a:ext>
            </a:extLst>
          </p:cNvPr>
          <p:cNvSpPr>
            <a:spLocks noGrp="1"/>
          </p:cNvSpPr>
          <p:nvPr>
            <p:ph type="title"/>
          </p:nvPr>
        </p:nvSpPr>
        <p:spPr>
          <a:xfrm>
            <a:off x="1049866" y="365125"/>
            <a:ext cx="4730045" cy="3089275"/>
          </a:xfrm>
        </p:spPr>
        <p:txBody>
          <a:bodyPr>
            <a:normAutofit/>
          </a:bodyPr>
          <a:lstStyle/>
          <a:p>
            <a:r>
              <a:rPr lang="en-US" sz="5200" dirty="0">
                <a:solidFill>
                  <a:schemeClr val="accent6"/>
                </a:solidFill>
              </a:rPr>
              <a:t>Community Change &amp; Confidence	</a:t>
            </a:r>
          </a:p>
        </p:txBody>
      </p:sp>
      <p:sp>
        <p:nvSpPr>
          <p:cNvPr id="6" name="Content Placeholder 5">
            <a:extLst>
              <a:ext uri="{FF2B5EF4-FFF2-40B4-BE49-F238E27FC236}">
                <a16:creationId xmlns:a16="http://schemas.microsoft.com/office/drawing/2014/main" id="{C2530CC3-47D7-4B80-97BE-A23C80933181}"/>
              </a:ext>
            </a:extLst>
          </p:cNvPr>
          <p:cNvSpPr>
            <a:spLocks noGrp="1"/>
          </p:cNvSpPr>
          <p:nvPr>
            <p:ph idx="13"/>
          </p:nvPr>
        </p:nvSpPr>
        <p:spPr/>
        <p:txBody>
          <a:bodyPr>
            <a:normAutofit/>
          </a:bodyPr>
          <a:lstStyle/>
          <a:p>
            <a:pPr marL="0" indent="0">
              <a:lnSpc>
                <a:spcPct val="100000"/>
              </a:lnSpc>
              <a:buNone/>
            </a:pPr>
            <a:r>
              <a:rPr lang="en-US" sz="2000" b="1" dirty="0">
                <a:solidFill>
                  <a:schemeClr val="accent6"/>
                </a:solidFill>
              </a:rPr>
              <a:t>Why do we care?</a:t>
            </a:r>
          </a:p>
          <a:p>
            <a:pPr marL="0" indent="0">
              <a:lnSpc>
                <a:spcPct val="100000"/>
              </a:lnSpc>
              <a:buNone/>
            </a:pPr>
            <a:r>
              <a:rPr lang="en-US" sz="2000" dirty="0"/>
              <a:t>When residents are confident in the future of the neighborhood, they are more likely to invest their time, money and energy in its improvement, and to recommend it to others.</a:t>
            </a:r>
          </a:p>
          <a:p>
            <a:pPr marL="0" indent="0">
              <a:lnSpc>
                <a:spcPct val="100000"/>
              </a:lnSpc>
              <a:buNone/>
            </a:pPr>
            <a:endParaRPr lang="en-US" sz="2000" dirty="0"/>
          </a:p>
        </p:txBody>
      </p:sp>
      <p:sp>
        <p:nvSpPr>
          <p:cNvPr id="7" name="Content Placeholder 6">
            <a:extLst>
              <a:ext uri="{FF2B5EF4-FFF2-40B4-BE49-F238E27FC236}">
                <a16:creationId xmlns:a16="http://schemas.microsoft.com/office/drawing/2014/main" id="{F7973EF8-FC1D-4E6F-BD7E-21AF496BECF3}"/>
              </a:ext>
            </a:extLst>
          </p:cNvPr>
          <p:cNvSpPr>
            <a:spLocks noGrp="1"/>
          </p:cNvSpPr>
          <p:nvPr>
            <p:ph idx="14"/>
          </p:nvPr>
        </p:nvSpPr>
        <p:spPr/>
        <p:txBody>
          <a:bodyPr>
            <a:normAutofit/>
          </a:bodyPr>
          <a:lstStyle/>
          <a:p>
            <a:pPr marL="0" indent="0">
              <a:lnSpc>
                <a:spcPct val="100000"/>
              </a:lnSpc>
              <a:buNone/>
            </a:pPr>
            <a:r>
              <a:rPr lang="en-US" sz="2000" b="1" dirty="0">
                <a:solidFill>
                  <a:schemeClr val="accent6"/>
                </a:solidFill>
              </a:rPr>
              <a:t>Evaluation Question:</a:t>
            </a:r>
          </a:p>
          <a:p>
            <a:pPr marL="0" indent="0">
              <a:lnSpc>
                <a:spcPct val="100000"/>
              </a:lnSpc>
              <a:buNone/>
            </a:pPr>
            <a:r>
              <a:rPr lang="en-US" sz="2000" dirty="0"/>
              <a:t>To what extent are residents confident in the future of the neighborhood?</a:t>
            </a:r>
          </a:p>
        </p:txBody>
      </p:sp>
      <p:pic>
        <p:nvPicPr>
          <p:cNvPr id="18" name="Content Placeholder 9" descr="Business Growth with solid fill">
            <a:extLst>
              <a:ext uri="{FF2B5EF4-FFF2-40B4-BE49-F238E27FC236}">
                <a16:creationId xmlns:a16="http://schemas.microsoft.com/office/drawing/2014/main" id="{DA9C74BD-E657-4F54-A4C4-9E147AC578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319" y="1307987"/>
            <a:ext cx="914400" cy="914400"/>
          </a:xfrm>
          <a:prstGeom prst="rect">
            <a:avLst/>
          </a:prstGeom>
        </p:spPr>
      </p:pic>
      <p:sp>
        <p:nvSpPr>
          <p:cNvPr id="3" name="TextBox 2">
            <a:extLst>
              <a:ext uri="{FF2B5EF4-FFF2-40B4-BE49-F238E27FC236}">
                <a16:creationId xmlns:a16="http://schemas.microsoft.com/office/drawing/2014/main" id="{39B7AE80-271A-77D8-F6F3-7F83F3E7A382}"/>
              </a:ext>
            </a:extLst>
          </p:cNvPr>
          <p:cNvSpPr txBox="1"/>
          <p:nvPr/>
        </p:nvSpPr>
        <p:spPr>
          <a:xfrm>
            <a:off x="6412090" y="808632"/>
            <a:ext cx="5195710" cy="1754326"/>
          </a:xfrm>
          <a:prstGeom prst="rect">
            <a:avLst/>
          </a:prstGeom>
          <a:noFill/>
        </p:spPr>
        <p:txBody>
          <a:bodyPr wrap="square">
            <a:spAutoFit/>
          </a:bodyPr>
          <a:lstStyle/>
          <a:p>
            <a:r>
              <a:rPr lang="en-US" i="1" dirty="0">
                <a:solidFill>
                  <a:srgbClr val="FF6600"/>
                </a:solidFill>
              </a:rPr>
              <a:t>“Know your neighbors. Invite them for a cup of coffee, barbecue or a talk on the front porch. Be a GOOD neighbor. Respect their yard. Keep an eye out for them when they're not home.</a:t>
            </a:r>
          </a:p>
          <a:p>
            <a:endParaRPr lang="en-US" i="1" dirty="0">
              <a:solidFill>
                <a:srgbClr val="FF6600"/>
              </a:solidFill>
            </a:endParaRPr>
          </a:p>
          <a:p>
            <a:r>
              <a:rPr lang="en-US" i="1" dirty="0">
                <a:solidFill>
                  <a:srgbClr val="FF6600"/>
                </a:solidFill>
              </a:rPr>
              <a:t>						-Survey Respondent</a:t>
            </a:r>
          </a:p>
        </p:txBody>
      </p:sp>
    </p:spTree>
    <p:extLst>
      <p:ext uri="{BB962C8B-B14F-4D97-AF65-F5344CB8AC3E}">
        <p14:creationId xmlns:p14="http://schemas.microsoft.com/office/powerpoint/2010/main" val="73544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F45F-7190-4AAF-BBA6-5824EB7E2D94}"/>
              </a:ext>
            </a:extLst>
          </p:cNvPr>
          <p:cNvSpPr>
            <a:spLocks noGrp="1"/>
          </p:cNvSpPr>
          <p:nvPr>
            <p:ph type="title"/>
          </p:nvPr>
        </p:nvSpPr>
        <p:spPr>
          <a:xfrm>
            <a:off x="1049866" y="365125"/>
            <a:ext cx="4730045" cy="3089275"/>
          </a:xfrm>
        </p:spPr>
        <p:txBody>
          <a:bodyPr>
            <a:normAutofit/>
          </a:bodyPr>
          <a:lstStyle/>
          <a:p>
            <a:r>
              <a:rPr lang="en-US" sz="5200" dirty="0">
                <a:solidFill>
                  <a:schemeClr val="accent6"/>
                </a:solidFill>
              </a:rPr>
              <a:t>Community Change &amp; Confidence	</a:t>
            </a:r>
          </a:p>
        </p:txBody>
      </p:sp>
      <p:sp>
        <p:nvSpPr>
          <p:cNvPr id="5" name="Content Placeholder 4">
            <a:extLst>
              <a:ext uri="{FF2B5EF4-FFF2-40B4-BE49-F238E27FC236}">
                <a16:creationId xmlns:a16="http://schemas.microsoft.com/office/drawing/2014/main" id="{3A07279E-9E11-4A45-8232-268B431F970C}"/>
              </a:ext>
            </a:extLst>
          </p:cNvPr>
          <p:cNvSpPr>
            <a:spLocks noGrp="1"/>
          </p:cNvSpPr>
          <p:nvPr>
            <p:ph idx="1"/>
          </p:nvPr>
        </p:nvSpPr>
        <p:spPr>
          <a:xfrm>
            <a:off x="6252255" y="3776133"/>
            <a:ext cx="5069338" cy="3081867"/>
          </a:xfrm>
        </p:spPr>
        <p:txBody>
          <a:bodyPr>
            <a:normAutofit/>
          </a:bodyPr>
          <a:lstStyle/>
          <a:p>
            <a:pPr marL="0" indent="0">
              <a:buNone/>
            </a:pPr>
            <a:r>
              <a:rPr lang="en-US" sz="2000" dirty="0">
                <a:solidFill>
                  <a:schemeClr val="accent6"/>
                </a:solidFill>
              </a:rPr>
              <a:t>In 2023: 66% of respondents say they feel the neighborhood has improved over the last three years.</a:t>
            </a:r>
          </a:p>
        </p:txBody>
      </p:sp>
      <p:sp>
        <p:nvSpPr>
          <p:cNvPr id="6" name="Content Placeholder 5">
            <a:extLst>
              <a:ext uri="{FF2B5EF4-FFF2-40B4-BE49-F238E27FC236}">
                <a16:creationId xmlns:a16="http://schemas.microsoft.com/office/drawing/2014/main" id="{C2530CC3-47D7-4B80-97BE-A23C80933181}"/>
              </a:ext>
            </a:extLst>
          </p:cNvPr>
          <p:cNvSpPr>
            <a:spLocks noGrp="1"/>
          </p:cNvSpPr>
          <p:nvPr>
            <p:ph idx="13"/>
          </p:nvPr>
        </p:nvSpPr>
        <p:spPr>
          <a:xfrm>
            <a:off x="620889" y="3527778"/>
            <a:ext cx="5159023" cy="3077973"/>
          </a:xfrm>
        </p:spPr>
        <p:txBody>
          <a:bodyPr>
            <a:normAutofit fontScale="92500"/>
          </a:bodyPr>
          <a:lstStyle/>
          <a:p>
            <a:pPr>
              <a:lnSpc>
                <a:spcPct val="120000"/>
              </a:lnSpc>
            </a:pPr>
            <a:r>
              <a:rPr lang="en-US" dirty="0"/>
              <a:t>We ask survey respondents about their perception of how the community changed over the last three years.</a:t>
            </a:r>
          </a:p>
          <a:p>
            <a:pPr>
              <a:lnSpc>
                <a:spcPct val="120000"/>
              </a:lnSpc>
            </a:pPr>
            <a:r>
              <a:rPr lang="en-US" dirty="0"/>
              <a:t>Respondents in 2023 were more likely to report the neighborhood has improved over the past three years compared to respondents in 2016.</a:t>
            </a:r>
          </a:p>
        </p:txBody>
      </p:sp>
      <p:sp>
        <p:nvSpPr>
          <p:cNvPr id="7" name="Content Placeholder 6">
            <a:extLst>
              <a:ext uri="{FF2B5EF4-FFF2-40B4-BE49-F238E27FC236}">
                <a16:creationId xmlns:a16="http://schemas.microsoft.com/office/drawing/2014/main" id="{F7973EF8-FC1D-4E6F-BD7E-21AF496BECF3}"/>
              </a:ext>
            </a:extLst>
          </p:cNvPr>
          <p:cNvSpPr>
            <a:spLocks noGrp="1"/>
          </p:cNvSpPr>
          <p:nvPr>
            <p:ph idx="14"/>
          </p:nvPr>
        </p:nvSpPr>
        <p:spPr>
          <a:xfrm>
            <a:off x="6302369" y="267628"/>
            <a:ext cx="5046949" cy="2669822"/>
          </a:xfrm>
        </p:spPr>
        <p:txBody>
          <a:bodyPr>
            <a:normAutofit/>
          </a:bodyPr>
          <a:lstStyle/>
          <a:p>
            <a:pPr marL="0" indent="0">
              <a:buNone/>
            </a:pPr>
            <a:r>
              <a:rPr lang="en-US" sz="2000" dirty="0">
                <a:solidFill>
                  <a:schemeClr val="accent6"/>
                </a:solidFill>
              </a:rPr>
              <a:t>In 2016: 34% of respondents say they feel the neighborhood has improved over the last three years.</a:t>
            </a:r>
          </a:p>
        </p:txBody>
      </p:sp>
      <p:pic>
        <p:nvPicPr>
          <p:cNvPr id="18" name="Content Placeholder 9" descr="Business Growth with solid fill">
            <a:extLst>
              <a:ext uri="{FF2B5EF4-FFF2-40B4-BE49-F238E27FC236}">
                <a16:creationId xmlns:a16="http://schemas.microsoft.com/office/drawing/2014/main" id="{DA9C74BD-E657-4F54-A4C4-9E147AC578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319" y="1307987"/>
            <a:ext cx="914400" cy="914400"/>
          </a:xfrm>
          <a:prstGeom prst="rect">
            <a:avLst/>
          </a:prstGeom>
        </p:spPr>
      </p:pic>
      <p:grpSp>
        <p:nvGrpSpPr>
          <p:cNvPr id="120" name="Group 119">
            <a:extLst>
              <a:ext uri="{FF2B5EF4-FFF2-40B4-BE49-F238E27FC236}">
                <a16:creationId xmlns:a16="http://schemas.microsoft.com/office/drawing/2014/main" id="{F757766A-AB63-4CEA-AECC-A1D95BE165F9}"/>
              </a:ext>
            </a:extLst>
          </p:cNvPr>
          <p:cNvGrpSpPr/>
          <p:nvPr/>
        </p:nvGrpSpPr>
        <p:grpSpPr>
          <a:xfrm>
            <a:off x="8317698" y="1487973"/>
            <a:ext cx="1645729" cy="1659481"/>
            <a:chOff x="0" y="0"/>
            <a:chExt cx="2735580" cy="2758440"/>
          </a:xfrm>
          <a:solidFill>
            <a:schemeClr val="bg1">
              <a:lumMod val="95000"/>
            </a:schemeClr>
          </a:solidFill>
        </p:grpSpPr>
        <p:grpSp>
          <p:nvGrpSpPr>
            <p:cNvPr id="121" name="Group 120">
              <a:extLst>
                <a:ext uri="{FF2B5EF4-FFF2-40B4-BE49-F238E27FC236}">
                  <a16:creationId xmlns:a16="http://schemas.microsoft.com/office/drawing/2014/main" id="{8BC9C6DB-1F62-41CD-B029-53C86338C2F0}"/>
                </a:ext>
              </a:extLst>
            </p:cNvPr>
            <p:cNvGrpSpPr/>
            <p:nvPr/>
          </p:nvGrpSpPr>
          <p:grpSpPr>
            <a:xfrm>
              <a:off x="0" y="0"/>
              <a:ext cx="2735580" cy="220980"/>
              <a:chOff x="0" y="0"/>
              <a:chExt cx="2735580" cy="220980"/>
            </a:xfrm>
            <a:grpFill/>
          </p:grpSpPr>
          <p:sp>
            <p:nvSpPr>
              <p:cNvPr id="221" name="Rectangle 220">
                <a:extLst>
                  <a:ext uri="{FF2B5EF4-FFF2-40B4-BE49-F238E27FC236}">
                    <a16:creationId xmlns:a16="http://schemas.microsoft.com/office/drawing/2014/main" id="{AFD5B7C7-818D-4A92-B24F-309F875EAEC8}"/>
                  </a:ext>
                </a:extLst>
              </p:cNvPr>
              <p:cNvSpPr/>
              <p:nvPr/>
            </p:nvSpPr>
            <p:spPr>
              <a:xfrm>
                <a:off x="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2" name="Rectangle 221">
                <a:extLst>
                  <a:ext uri="{FF2B5EF4-FFF2-40B4-BE49-F238E27FC236}">
                    <a16:creationId xmlns:a16="http://schemas.microsoft.com/office/drawing/2014/main" id="{3AD97468-DACB-4734-9735-97E81905795D}"/>
                  </a:ext>
                </a:extLst>
              </p:cNvPr>
              <p:cNvSpPr/>
              <p:nvPr/>
            </p:nvSpPr>
            <p:spPr>
              <a:xfrm>
                <a:off x="2794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3" name="Rectangle 222">
                <a:extLst>
                  <a:ext uri="{FF2B5EF4-FFF2-40B4-BE49-F238E27FC236}">
                    <a16:creationId xmlns:a16="http://schemas.microsoft.com/office/drawing/2014/main" id="{18F96C3C-7511-4B28-806A-0F2DC7669556}"/>
                  </a:ext>
                </a:extLst>
              </p:cNvPr>
              <p:cNvSpPr/>
              <p:nvPr/>
            </p:nvSpPr>
            <p:spPr>
              <a:xfrm>
                <a:off x="5588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4" name="Rectangle 223">
                <a:extLst>
                  <a:ext uri="{FF2B5EF4-FFF2-40B4-BE49-F238E27FC236}">
                    <a16:creationId xmlns:a16="http://schemas.microsoft.com/office/drawing/2014/main" id="{DEF3F79D-7FC4-47E5-8616-63F2CE457C31}"/>
                  </a:ext>
                </a:extLst>
              </p:cNvPr>
              <p:cNvSpPr/>
              <p:nvPr/>
            </p:nvSpPr>
            <p:spPr>
              <a:xfrm>
                <a:off x="838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5" name="Rectangle 224">
                <a:extLst>
                  <a:ext uri="{FF2B5EF4-FFF2-40B4-BE49-F238E27FC236}">
                    <a16:creationId xmlns:a16="http://schemas.microsoft.com/office/drawing/2014/main" id="{ECBB99DB-EF00-4FBB-AC6B-6A8BBC0E8169}"/>
                  </a:ext>
                </a:extLst>
              </p:cNvPr>
              <p:cNvSpPr/>
              <p:nvPr/>
            </p:nvSpPr>
            <p:spPr>
              <a:xfrm>
                <a:off x="1117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6" name="Rectangle 225">
                <a:extLst>
                  <a:ext uri="{FF2B5EF4-FFF2-40B4-BE49-F238E27FC236}">
                    <a16:creationId xmlns:a16="http://schemas.microsoft.com/office/drawing/2014/main" id="{09002457-70A2-45D7-974D-3861972D80D6}"/>
                  </a:ext>
                </a:extLst>
              </p:cNvPr>
              <p:cNvSpPr/>
              <p:nvPr/>
            </p:nvSpPr>
            <p:spPr>
              <a:xfrm>
                <a:off x="13970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7" name="Rectangle 226">
                <a:extLst>
                  <a:ext uri="{FF2B5EF4-FFF2-40B4-BE49-F238E27FC236}">
                    <a16:creationId xmlns:a16="http://schemas.microsoft.com/office/drawing/2014/main" id="{6056933D-C81F-4FB4-9B22-2B28FD3642D4}"/>
                  </a:ext>
                </a:extLst>
              </p:cNvPr>
              <p:cNvSpPr/>
              <p:nvPr/>
            </p:nvSpPr>
            <p:spPr>
              <a:xfrm>
                <a:off x="16764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8" name="Rectangle 227">
                <a:extLst>
                  <a:ext uri="{FF2B5EF4-FFF2-40B4-BE49-F238E27FC236}">
                    <a16:creationId xmlns:a16="http://schemas.microsoft.com/office/drawing/2014/main" id="{D79025CF-467F-4C3E-AF56-5A9B8512D66A}"/>
                  </a:ext>
                </a:extLst>
              </p:cNvPr>
              <p:cNvSpPr/>
              <p:nvPr/>
            </p:nvSpPr>
            <p:spPr>
              <a:xfrm>
                <a:off x="19558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9" name="Rectangle 228">
                <a:extLst>
                  <a:ext uri="{FF2B5EF4-FFF2-40B4-BE49-F238E27FC236}">
                    <a16:creationId xmlns:a16="http://schemas.microsoft.com/office/drawing/2014/main" id="{C7635180-BEA7-4939-BBA3-9362259CC221}"/>
                  </a:ext>
                </a:extLst>
              </p:cNvPr>
              <p:cNvSpPr/>
              <p:nvPr/>
            </p:nvSpPr>
            <p:spPr>
              <a:xfrm>
                <a:off x="2235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30" name="Rectangle 229">
                <a:extLst>
                  <a:ext uri="{FF2B5EF4-FFF2-40B4-BE49-F238E27FC236}">
                    <a16:creationId xmlns:a16="http://schemas.microsoft.com/office/drawing/2014/main" id="{F6108CE8-61E8-469B-B2C3-D3B3FA690555}"/>
                  </a:ext>
                </a:extLst>
              </p:cNvPr>
              <p:cNvSpPr/>
              <p:nvPr/>
            </p:nvSpPr>
            <p:spPr>
              <a:xfrm>
                <a:off x="2514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2" name="Group 121">
              <a:extLst>
                <a:ext uri="{FF2B5EF4-FFF2-40B4-BE49-F238E27FC236}">
                  <a16:creationId xmlns:a16="http://schemas.microsoft.com/office/drawing/2014/main" id="{3E551FF9-C0B8-4D9D-9A31-07C9DF079323}"/>
                </a:ext>
              </a:extLst>
            </p:cNvPr>
            <p:cNvGrpSpPr/>
            <p:nvPr/>
          </p:nvGrpSpPr>
          <p:grpSpPr>
            <a:xfrm>
              <a:off x="0" y="281940"/>
              <a:ext cx="2735580" cy="220980"/>
              <a:chOff x="0" y="281940"/>
              <a:chExt cx="2735580" cy="220980"/>
            </a:xfrm>
            <a:grpFill/>
          </p:grpSpPr>
          <p:sp>
            <p:nvSpPr>
              <p:cNvPr id="211" name="Rectangle 210">
                <a:extLst>
                  <a:ext uri="{FF2B5EF4-FFF2-40B4-BE49-F238E27FC236}">
                    <a16:creationId xmlns:a16="http://schemas.microsoft.com/office/drawing/2014/main" id="{1DA8D280-E9E6-4C25-93CF-5142F5474F8A}"/>
                  </a:ext>
                </a:extLst>
              </p:cNvPr>
              <p:cNvSpPr/>
              <p:nvPr/>
            </p:nvSpPr>
            <p:spPr>
              <a:xfrm>
                <a:off x="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2" name="Rectangle 211">
                <a:extLst>
                  <a:ext uri="{FF2B5EF4-FFF2-40B4-BE49-F238E27FC236}">
                    <a16:creationId xmlns:a16="http://schemas.microsoft.com/office/drawing/2014/main" id="{CF3FBC77-91AA-4350-92D7-3FA959A4FA57}"/>
                  </a:ext>
                </a:extLst>
              </p:cNvPr>
              <p:cNvSpPr/>
              <p:nvPr/>
            </p:nvSpPr>
            <p:spPr>
              <a:xfrm>
                <a:off x="2794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3" name="Rectangle 212">
                <a:extLst>
                  <a:ext uri="{FF2B5EF4-FFF2-40B4-BE49-F238E27FC236}">
                    <a16:creationId xmlns:a16="http://schemas.microsoft.com/office/drawing/2014/main" id="{97E2B9C0-3449-4C8D-BDA4-F779F3E14F8F}"/>
                  </a:ext>
                </a:extLst>
              </p:cNvPr>
              <p:cNvSpPr/>
              <p:nvPr/>
            </p:nvSpPr>
            <p:spPr>
              <a:xfrm>
                <a:off x="5588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4" name="Rectangle 213">
                <a:extLst>
                  <a:ext uri="{FF2B5EF4-FFF2-40B4-BE49-F238E27FC236}">
                    <a16:creationId xmlns:a16="http://schemas.microsoft.com/office/drawing/2014/main" id="{CC005824-440B-40CA-9DBC-86A2BF959A71}"/>
                  </a:ext>
                </a:extLst>
              </p:cNvPr>
              <p:cNvSpPr/>
              <p:nvPr/>
            </p:nvSpPr>
            <p:spPr>
              <a:xfrm>
                <a:off x="8382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5" name="Rectangle 214">
                <a:extLst>
                  <a:ext uri="{FF2B5EF4-FFF2-40B4-BE49-F238E27FC236}">
                    <a16:creationId xmlns:a16="http://schemas.microsoft.com/office/drawing/2014/main" id="{8BE9C6C6-3234-4924-9727-1BC2C8136F76}"/>
                  </a:ext>
                </a:extLst>
              </p:cNvPr>
              <p:cNvSpPr/>
              <p:nvPr/>
            </p:nvSpPr>
            <p:spPr>
              <a:xfrm>
                <a:off x="1117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6" name="Rectangle 215">
                <a:extLst>
                  <a:ext uri="{FF2B5EF4-FFF2-40B4-BE49-F238E27FC236}">
                    <a16:creationId xmlns:a16="http://schemas.microsoft.com/office/drawing/2014/main" id="{B9F23FC2-AF41-45CC-B183-832B890D1AD5}"/>
                  </a:ext>
                </a:extLst>
              </p:cNvPr>
              <p:cNvSpPr/>
              <p:nvPr/>
            </p:nvSpPr>
            <p:spPr>
              <a:xfrm>
                <a:off x="13970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7" name="Rectangle 216">
                <a:extLst>
                  <a:ext uri="{FF2B5EF4-FFF2-40B4-BE49-F238E27FC236}">
                    <a16:creationId xmlns:a16="http://schemas.microsoft.com/office/drawing/2014/main" id="{3093B66B-146F-4E2F-894F-D4DB54C37CF9}"/>
                  </a:ext>
                </a:extLst>
              </p:cNvPr>
              <p:cNvSpPr/>
              <p:nvPr/>
            </p:nvSpPr>
            <p:spPr>
              <a:xfrm>
                <a:off x="16764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8" name="Rectangle 217">
                <a:extLst>
                  <a:ext uri="{FF2B5EF4-FFF2-40B4-BE49-F238E27FC236}">
                    <a16:creationId xmlns:a16="http://schemas.microsoft.com/office/drawing/2014/main" id="{53B6143D-8980-43E6-9614-5CD2DEFC723B}"/>
                  </a:ext>
                </a:extLst>
              </p:cNvPr>
              <p:cNvSpPr/>
              <p:nvPr/>
            </p:nvSpPr>
            <p:spPr>
              <a:xfrm>
                <a:off x="19558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9" name="Rectangle 218">
                <a:extLst>
                  <a:ext uri="{FF2B5EF4-FFF2-40B4-BE49-F238E27FC236}">
                    <a16:creationId xmlns:a16="http://schemas.microsoft.com/office/drawing/2014/main" id="{2FBEBA81-E914-45BE-B0FE-F609030285D2}"/>
                  </a:ext>
                </a:extLst>
              </p:cNvPr>
              <p:cNvSpPr/>
              <p:nvPr/>
            </p:nvSpPr>
            <p:spPr>
              <a:xfrm>
                <a:off x="22352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0" name="Rectangle 219">
                <a:extLst>
                  <a:ext uri="{FF2B5EF4-FFF2-40B4-BE49-F238E27FC236}">
                    <a16:creationId xmlns:a16="http://schemas.microsoft.com/office/drawing/2014/main" id="{8977A79E-298A-4F10-BE4A-20E349DA6B3A}"/>
                  </a:ext>
                </a:extLst>
              </p:cNvPr>
              <p:cNvSpPr/>
              <p:nvPr/>
            </p:nvSpPr>
            <p:spPr>
              <a:xfrm>
                <a:off x="2514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3" name="Group 122">
              <a:extLst>
                <a:ext uri="{FF2B5EF4-FFF2-40B4-BE49-F238E27FC236}">
                  <a16:creationId xmlns:a16="http://schemas.microsoft.com/office/drawing/2014/main" id="{C1E1F103-C2F8-4C6F-B14D-D1BB5C98D1CB}"/>
                </a:ext>
              </a:extLst>
            </p:cNvPr>
            <p:cNvGrpSpPr/>
            <p:nvPr/>
          </p:nvGrpSpPr>
          <p:grpSpPr>
            <a:xfrm>
              <a:off x="0" y="563880"/>
              <a:ext cx="2735580" cy="220980"/>
              <a:chOff x="0" y="563880"/>
              <a:chExt cx="2735580" cy="220980"/>
            </a:xfrm>
            <a:grpFill/>
          </p:grpSpPr>
          <p:sp>
            <p:nvSpPr>
              <p:cNvPr id="201" name="Rectangle 200">
                <a:extLst>
                  <a:ext uri="{FF2B5EF4-FFF2-40B4-BE49-F238E27FC236}">
                    <a16:creationId xmlns:a16="http://schemas.microsoft.com/office/drawing/2014/main" id="{574EBE38-C0B3-4860-9937-3503585B57B4}"/>
                  </a:ext>
                </a:extLst>
              </p:cNvPr>
              <p:cNvSpPr/>
              <p:nvPr/>
            </p:nvSpPr>
            <p:spPr>
              <a:xfrm>
                <a:off x="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2" name="Rectangle 201">
                <a:extLst>
                  <a:ext uri="{FF2B5EF4-FFF2-40B4-BE49-F238E27FC236}">
                    <a16:creationId xmlns:a16="http://schemas.microsoft.com/office/drawing/2014/main" id="{5911CEF6-4C62-4A52-B824-3DE88F68CEC6}"/>
                  </a:ext>
                </a:extLst>
              </p:cNvPr>
              <p:cNvSpPr/>
              <p:nvPr/>
            </p:nvSpPr>
            <p:spPr>
              <a:xfrm>
                <a:off x="2794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3" name="Rectangle 202">
                <a:extLst>
                  <a:ext uri="{FF2B5EF4-FFF2-40B4-BE49-F238E27FC236}">
                    <a16:creationId xmlns:a16="http://schemas.microsoft.com/office/drawing/2014/main" id="{6B44EB5C-98D7-4F2C-8A15-0AACDE08DC1D}"/>
                  </a:ext>
                </a:extLst>
              </p:cNvPr>
              <p:cNvSpPr/>
              <p:nvPr/>
            </p:nvSpPr>
            <p:spPr>
              <a:xfrm>
                <a:off x="5588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4" name="Rectangle 203">
                <a:extLst>
                  <a:ext uri="{FF2B5EF4-FFF2-40B4-BE49-F238E27FC236}">
                    <a16:creationId xmlns:a16="http://schemas.microsoft.com/office/drawing/2014/main" id="{8267EB94-1CD0-49EC-981A-DC3DA7CC6E70}"/>
                  </a:ext>
                </a:extLst>
              </p:cNvPr>
              <p:cNvSpPr/>
              <p:nvPr/>
            </p:nvSpPr>
            <p:spPr>
              <a:xfrm>
                <a:off x="8382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5" name="Rectangle 204">
                <a:extLst>
                  <a:ext uri="{FF2B5EF4-FFF2-40B4-BE49-F238E27FC236}">
                    <a16:creationId xmlns:a16="http://schemas.microsoft.com/office/drawing/2014/main" id="{1FD900E5-4F10-4B9B-B337-A391234A5071}"/>
                  </a:ext>
                </a:extLst>
              </p:cNvPr>
              <p:cNvSpPr/>
              <p:nvPr/>
            </p:nvSpPr>
            <p:spPr>
              <a:xfrm>
                <a:off x="11176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6" name="Rectangle 205">
                <a:extLst>
                  <a:ext uri="{FF2B5EF4-FFF2-40B4-BE49-F238E27FC236}">
                    <a16:creationId xmlns:a16="http://schemas.microsoft.com/office/drawing/2014/main" id="{DB805BFB-8AA8-4406-95A5-C4C768E9DB68}"/>
                  </a:ext>
                </a:extLst>
              </p:cNvPr>
              <p:cNvSpPr/>
              <p:nvPr/>
            </p:nvSpPr>
            <p:spPr>
              <a:xfrm>
                <a:off x="13970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7" name="Rectangle 206">
                <a:extLst>
                  <a:ext uri="{FF2B5EF4-FFF2-40B4-BE49-F238E27FC236}">
                    <a16:creationId xmlns:a16="http://schemas.microsoft.com/office/drawing/2014/main" id="{74C2BAE4-DD41-4E50-B0BE-BC4F5E0B2AAE}"/>
                  </a:ext>
                </a:extLst>
              </p:cNvPr>
              <p:cNvSpPr/>
              <p:nvPr/>
            </p:nvSpPr>
            <p:spPr>
              <a:xfrm>
                <a:off x="16764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8" name="Rectangle 207">
                <a:extLst>
                  <a:ext uri="{FF2B5EF4-FFF2-40B4-BE49-F238E27FC236}">
                    <a16:creationId xmlns:a16="http://schemas.microsoft.com/office/drawing/2014/main" id="{BF1A4E74-C7B4-4AAF-8854-AFE00C6B1592}"/>
                  </a:ext>
                </a:extLst>
              </p:cNvPr>
              <p:cNvSpPr/>
              <p:nvPr/>
            </p:nvSpPr>
            <p:spPr>
              <a:xfrm>
                <a:off x="19558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9" name="Rectangle 208">
                <a:extLst>
                  <a:ext uri="{FF2B5EF4-FFF2-40B4-BE49-F238E27FC236}">
                    <a16:creationId xmlns:a16="http://schemas.microsoft.com/office/drawing/2014/main" id="{FC152412-6E5A-42C3-95A5-AD8328977A3B}"/>
                  </a:ext>
                </a:extLst>
              </p:cNvPr>
              <p:cNvSpPr/>
              <p:nvPr/>
            </p:nvSpPr>
            <p:spPr>
              <a:xfrm>
                <a:off x="22352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0" name="Rectangle 209">
                <a:extLst>
                  <a:ext uri="{FF2B5EF4-FFF2-40B4-BE49-F238E27FC236}">
                    <a16:creationId xmlns:a16="http://schemas.microsoft.com/office/drawing/2014/main" id="{0F74618D-99BE-4A76-AE32-3ACFC39D2855}"/>
                  </a:ext>
                </a:extLst>
              </p:cNvPr>
              <p:cNvSpPr/>
              <p:nvPr/>
            </p:nvSpPr>
            <p:spPr>
              <a:xfrm>
                <a:off x="25146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4" name="Group 123">
              <a:extLst>
                <a:ext uri="{FF2B5EF4-FFF2-40B4-BE49-F238E27FC236}">
                  <a16:creationId xmlns:a16="http://schemas.microsoft.com/office/drawing/2014/main" id="{2E8EA513-FCDA-448F-B232-71AC6DA84841}"/>
                </a:ext>
              </a:extLst>
            </p:cNvPr>
            <p:cNvGrpSpPr/>
            <p:nvPr/>
          </p:nvGrpSpPr>
          <p:grpSpPr>
            <a:xfrm>
              <a:off x="0" y="845820"/>
              <a:ext cx="2735580" cy="220980"/>
              <a:chOff x="0" y="845820"/>
              <a:chExt cx="2735580" cy="220980"/>
            </a:xfrm>
            <a:grpFill/>
          </p:grpSpPr>
          <p:sp>
            <p:nvSpPr>
              <p:cNvPr id="191" name="Rectangle 190">
                <a:extLst>
                  <a:ext uri="{FF2B5EF4-FFF2-40B4-BE49-F238E27FC236}">
                    <a16:creationId xmlns:a16="http://schemas.microsoft.com/office/drawing/2014/main" id="{D6D083D8-0113-4EB3-8901-516AC1F04518}"/>
                  </a:ext>
                </a:extLst>
              </p:cNvPr>
              <p:cNvSpPr/>
              <p:nvPr/>
            </p:nvSpPr>
            <p:spPr>
              <a:xfrm>
                <a:off x="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2" name="Rectangle 191">
                <a:extLst>
                  <a:ext uri="{FF2B5EF4-FFF2-40B4-BE49-F238E27FC236}">
                    <a16:creationId xmlns:a16="http://schemas.microsoft.com/office/drawing/2014/main" id="{379D7D0D-6157-4FE3-81A4-4352D2F0CBEC}"/>
                  </a:ext>
                </a:extLst>
              </p:cNvPr>
              <p:cNvSpPr/>
              <p:nvPr/>
            </p:nvSpPr>
            <p:spPr>
              <a:xfrm>
                <a:off x="2794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3" name="Rectangle 192">
                <a:extLst>
                  <a:ext uri="{FF2B5EF4-FFF2-40B4-BE49-F238E27FC236}">
                    <a16:creationId xmlns:a16="http://schemas.microsoft.com/office/drawing/2014/main" id="{67300EA3-BF0A-425E-B239-2D35F5133EC7}"/>
                  </a:ext>
                </a:extLst>
              </p:cNvPr>
              <p:cNvSpPr/>
              <p:nvPr/>
            </p:nvSpPr>
            <p:spPr>
              <a:xfrm>
                <a:off x="5588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4" name="Rectangle 193">
                <a:extLst>
                  <a:ext uri="{FF2B5EF4-FFF2-40B4-BE49-F238E27FC236}">
                    <a16:creationId xmlns:a16="http://schemas.microsoft.com/office/drawing/2014/main" id="{170835A6-0AC9-4EE5-BFE5-9AF85476C8D4}"/>
                  </a:ext>
                </a:extLst>
              </p:cNvPr>
              <p:cNvSpPr/>
              <p:nvPr/>
            </p:nvSpPr>
            <p:spPr>
              <a:xfrm>
                <a:off x="838199"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5" name="Rectangle 194">
                <a:extLst>
                  <a:ext uri="{FF2B5EF4-FFF2-40B4-BE49-F238E27FC236}">
                    <a16:creationId xmlns:a16="http://schemas.microsoft.com/office/drawing/2014/main" id="{ACDCD6F9-CD7C-4A20-B24E-A1F5A1455159}"/>
                  </a:ext>
                </a:extLst>
              </p:cNvPr>
              <p:cNvSpPr/>
              <p:nvPr/>
            </p:nvSpPr>
            <p:spPr>
              <a:xfrm>
                <a:off x="11176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6" name="Rectangle 195">
                <a:extLst>
                  <a:ext uri="{FF2B5EF4-FFF2-40B4-BE49-F238E27FC236}">
                    <a16:creationId xmlns:a16="http://schemas.microsoft.com/office/drawing/2014/main" id="{F42E415C-FE24-4FD3-B3CD-85130EAA551F}"/>
                  </a:ext>
                </a:extLst>
              </p:cNvPr>
              <p:cNvSpPr/>
              <p:nvPr/>
            </p:nvSpPr>
            <p:spPr>
              <a:xfrm>
                <a:off x="13970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7" name="Rectangle 196">
                <a:extLst>
                  <a:ext uri="{FF2B5EF4-FFF2-40B4-BE49-F238E27FC236}">
                    <a16:creationId xmlns:a16="http://schemas.microsoft.com/office/drawing/2014/main" id="{F91D32CA-D472-4698-A2EB-F94C88F4222B}"/>
                  </a:ext>
                </a:extLst>
              </p:cNvPr>
              <p:cNvSpPr/>
              <p:nvPr/>
            </p:nvSpPr>
            <p:spPr>
              <a:xfrm>
                <a:off x="16764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8" name="Rectangle 197">
                <a:extLst>
                  <a:ext uri="{FF2B5EF4-FFF2-40B4-BE49-F238E27FC236}">
                    <a16:creationId xmlns:a16="http://schemas.microsoft.com/office/drawing/2014/main" id="{64B273D8-C5D4-4514-87CA-B849C9EF859B}"/>
                  </a:ext>
                </a:extLst>
              </p:cNvPr>
              <p:cNvSpPr/>
              <p:nvPr/>
            </p:nvSpPr>
            <p:spPr>
              <a:xfrm>
                <a:off x="19558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9" name="Rectangle 198">
                <a:extLst>
                  <a:ext uri="{FF2B5EF4-FFF2-40B4-BE49-F238E27FC236}">
                    <a16:creationId xmlns:a16="http://schemas.microsoft.com/office/drawing/2014/main" id="{BA630A00-C07F-4C27-BE81-4F92E7A0AE73}"/>
                  </a:ext>
                </a:extLst>
              </p:cNvPr>
              <p:cNvSpPr/>
              <p:nvPr/>
            </p:nvSpPr>
            <p:spPr>
              <a:xfrm>
                <a:off x="22352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0" name="Rectangle 199">
                <a:extLst>
                  <a:ext uri="{FF2B5EF4-FFF2-40B4-BE49-F238E27FC236}">
                    <a16:creationId xmlns:a16="http://schemas.microsoft.com/office/drawing/2014/main" id="{3CF0EA19-60D6-494E-85F4-DD4C03845C75}"/>
                  </a:ext>
                </a:extLst>
              </p:cNvPr>
              <p:cNvSpPr/>
              <p:nvPr/>
            </p:nvSpPr>
            <p:spPr>
              <a:xfrm>
                <a:off x="25146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5" name="Group 124">
              <a:extLst>
                <a:ext uri="{FF2B5EF4-FFF2-40B4-BE49-F238E27FC236}">
                  <a16:creationId xmlns:a16="http://schemas.microsoft.com/office/drawing/2014/main" id="{D1391E36-C486-4235-8381-30181A1EA384}"/>
                </a:ext>
              </a:extLst>
            </p:cNvPr>
            <p:cNvGrpSpPr/>
            <p:nvPr/>
          </p:nvGrpSpPr>
          <p:grpSpPr>
            <a:xfrm>
              <a:off x="0" y="1127760"/>
              <a:ext cx="2735580" cy="220980"/>
              <a:chOff x="0" y="1127760"/>
              <a:chExt cx="2735580" cy="220980"/>
            </a:xfrm>
            <a:grpFill/>
          </p:grpSpPr>
          <p:sp>
            <p:nvSpPr>
              <p:cNvPr id="181" name="Rectangle 180">
                <a:extLst>
                  <a:ext uri="{FF2B5EF4-FFF2-40B4-BE49-F238E27FC236}">
                    <a16:creationId xmlns:a16="http://schemas.microsoft.com/office/drawing/2014/main" id="{B1B6ACB0-FDD1-4EFA-87B5-64254089DF74}"/>
                  </a:ext>
                </a:extLst>
              </p:cNvPr>
              <p:cNvSpPr/>
              <p:nvPr/>
            </p:nvSpPr>
            <p:spPr>
              <a:xfrm>
                <a:off x="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2" name="Rectangle 181">
                <a:extLst>
                  <a:ext uri="{FF2B5EF4-FFF2-40B4-BE49-F238E27FC236}">
                    <a16:creationId xmlns:a16="http://schemas.microsoft.com/office/drawing/2014/main" id="{2FB24EFC-A882-4138-A6FF-924F55744916}"/>
                  </a:ext>
                </a:extLst>
              </p:cNvPr>
              <p:cNvSpPr/>
              <p:nvPr/>
            </p:nvSpPr>
            <p:spPr>
              <a:xfrm>
                <a:off x="2794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3" name="Rectangle 182">
                <a:extLst>
                  <a:ext uri="{FF2B5EF4-FFF2-40B4-BE49-F238E27FC236}">
                    <a16:creationId xmlns:a16="http://schemas.microsoft.com/office/drawing/2014/main" id="{6474E068-D489-4FF0-8DF7-194D9F092B20}"/>
                  </a:ext>
                </a:extLst>
              </p:cNvPr>
              <p:cNvSpPr/>
              <p:nvPr/>
            </p:nvSpPr>
            <p:spPr>
              <a:xfrm>
                <a:off x="5588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4" name="Rectangle 183">
                <a:extLst>
                  <a:ext uri="{FF2B5EF4-FFF2-40B4-BE49-F238E27FC236}">
                    <a16:creationId xmlns:a16="http://schemas.microsoft.com/office/drawing/2014/main" id="{45430E83-6238-48A7-847A-1028988CE3DB}"/>
                  </a:ext>
                </a:extLst>
              </p:cNvPr>
              <p:cNvSpPr/>
              <p:nvPr/>
            </p:nvSpPr>
            <p:spPr>
              <a:xfrm>
                <a:off x="8382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5" name="Rectangle 184">
                <a:extLst>
                  <a:ext uri="{FF2B5EF4-FFF2-40B4-BE49-F238E27FC236}">
                    <a16:creationId xmlns:a16="http://schemas.microsoft.com/office/drawing/2014/main" id="{E89347EE-A875-4EBA-A643-E943C3270619}"/>
                  </a:ext>
                </a:extLst>
              </p:cNvPr>
              <p:cNvSpPr/>
              <p:nvPr/>
            </p:nvSpPr>
            <p:spPr>
              <a:xfrm>
                <a:off x="11176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6" name="Rectangle 185">
                <a:extLst>
                  <a:ext uri="{FF2B5EF4-FFF2-40B4-BE49-F238E27FC236}">
                    <a16:creationId xmlns:a16="http://schemas.microsoft.com/office/drawing/2014/main" id="{0A915B6F-F88B-485D-833A-89699BBEF294}"/>
                  </a:ext>
                </a:extLst>
              </p:cNvPr>
              <p:cNvSpPr/>
              <p:nvPr/>
            </p:nvSpPr>
            <p:spPr>
              <a:xfrm>
                <a:off x="13970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7" name="Rectangle 186">
                <a:extLst>
                  <a:ext uri="{FF2B5EF4-FFF2-40B4-BE49-F238E27FC236}">
                    <a16:creationId xmlns:a16="http://schemas.microsoft.com/office/drawing/2014/main" id="{3EB20077-3181-4A39-B7DA-A7DF7ADEBA5E}"/>
                  </a:ext>
                </a:extLst>
              </p:cNvPr>
              <p:cNvSpPr/>
              <p:nvPr/>
            </p:nvSpPr>
            <p:spPr>
              <a:xfrm>
                <a:off x="16764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8" name="Rectangle 187">
                <a:extLst>
                  <a:ext uri="{FF2B5EF4-FFF2-40B4-BE49-F238E27FC236}">
                    <a16:creationId xmlns:a16="http://schemas.microsoft.com/office/drawing/2014/main" id="{96BDCD31-F5C3-4176-ACD0-27A37F76C202}"/>
                  </a:ext>
                </a:extLst>
              </p:cNvPr>
              <p:cNvSpPr/>
              <p:nvPr/>
            </p:nvSpPr>
            <p:spPr>
              <a:xfrm>
                <a:off x="19558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9" name="Rectangle 188">
                <a:extLst>
                  <a:ext uri="{FF2B5EF4-FFF2-40B4-BE49-F238E27FC236}">
                    <a16:creationId xmlns:a16="http://schemas.microsoft.com/office/drawing/2014/main" id="{4721467D-8222-44F7-BE04-58EBDA7DE3C2}"/>
                  </a:ext>
                </a:extLst>
              </p:cNvPr>
              <p:cNvSpPr/>
              <p:nvPr/>
            </p:nvSpPr>
            <p:spPr>
              <a:xfrm>
                <a:off x="22352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0" name="Rectangle 189">
                <a:extLst>
                  <a:ext uri="{FF2B5EF4-FFF2-40B4-BE49-F238E27FC236}">
                    <a16:creationId xmlns:a16="http://schemas.microsoft.com/office/drawing/2014/main" id="{31FEF345-EF11-4905-A043-7AA29D18FE15}"/>
                  </a:ext>
                </a:extLst>
              </p:cNvPr>
              <p:cNvSpPr/>
              <p:nvPr/>
            </p:nvSpPr>
            <p:spPr>
              <a:xfrm>
                <a:off x="25146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6" name="Group 125">
              <a:extLst>
                <a:ext uri="{FF2B5EF4-FFF2-40B4-BE49-F238E27FC236}">
                  <a16:creationId xmlns:a16="http://schemas.microsoft.com/office/drawing/2014/main" id="{E9330095-145E-4909-9D6C-FDEA6E7561FD}"/>
                </a:ext>
              </a:extLst>
            </p:cNvPr>
            <p:cNvGrpSpPr/>
            <p:nvPr/>
          </p:nvGrpSpPr>
          <p:grpSpPr>
            <a:xfrm>
              <a:off x="0" y="1409700"/>
              <a:ext cx="2735580" cy="220980"/>
              <a:chOff x="0" y="1409700"/>
              <a:chExt cx="2735580" cy="220980"/>
            </a:xfrm>
            <a:grpFill/>
          </p:grpSpPr>
          <p:sp>
            <p:nvSpPr>
              <p:cNvPr id="171" name="Rectangle 170">
                <a:extLst>
                  <a:ext uri="{FF2B5EF4-FFF2-40B4-BE49-F238E27FC236}">
                    <a16:creationId xmlns:a16="http://schemas.microsoft.com/office/drawing/2014/main" id="{F8BD00EA-04E4-4EE6-B59B-78F39C9A1070}"/>
                  </a:ext>
                </a:extLst>
              </p:cNvPr>
              <p:cNvSpPr/>
              <p:nvPr/>
            </p:nvSpPr>
            <p:spPr>
              <a:xfrm>
                <a:off x="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2" name="Rectangle 171">
                <a:extLst>
                  <a:ext uri="{FF2B5EF4-FFF2-40B4-BE49-F238E27FC236}">
                    <a16:creationId xmlns:a16="http://schemas.microsoft.com/office/drawing/2014/main" id="{50917DFD-7395-4153-B660-18A56E482DBE}"/>
                  </a:ext>
                </a:extLst>
              </p:cNvPr>
              <p:cNvSpPr/>
              <p:nvPr/>
            </p:nvSpPr>
            <p:spPr>
              <a:xfrm>
                <a:off x="2794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3" name="Rectangle 172">
                <a:extLst>
                  <a:ext uri="{FF2B5EF4-FFF2-40B4-BE49-F238E27FC236}">
                    <a16:creationId xmlns:a16="http://schemas.microsoft.com/office/drawing/2014/main" id="{5BB77342-597A-4FFD-A5AA-C5B6619C57A0}"/>
                  </a:ext>
                </a:extLst>
              </p:cNvPr>
              <p:cNvSpPr/>
              <p:nvPr/>
            </p:nvSpPr>
            <p:spPr>
              <a:xfrm>
                <a:off x="5588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4" name="Rectangle 173">
                <a:extLst>
                  <a:ext uri="{FF2B5EF4-FFF2-40B4-BE49-F238E27FC236}">
                    <a16:creationId xmlns:a16="http://schemas.microsoft.com/office/drawing/2014/main" id="{A85C29FE-54A9-43F5-BFFB-082CF9925F77}"/>
                  </a:ext>
                </a:extLst>
              </p:cNvPr>
              <p:cNvSpPr/>
              <p:nvPr/>
            </p:nvSpPr>
            <p:spPr>
              <a:xfrm>
                <a:off x="8382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5" name="Rectangle 174">
                <a:extLst>
                  <a:ext uri="{FF2B5EF4-FFF2-40B4-BE49-F238E27FC236}">
                    <a16:creationId xmlns:a16="http://schemas.microsoft.com/office/drawing/2014/main" id="{A44FD21D-2D1C-4511-940B-FA7C71104806}"/>
                  </a:ext>
                </a:extLst>
              </p:cNvPr>
              <p:cNvSpPr/>
              <p:nvPr/>
            </p:nvSpPr>
            <p:spPr>
              <a:xfrm>
                <a:off x="11176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6" name="Rectangle 175">
                <a:extLst>
                  <a:ext uri="{FF2B5EF4-FFF2-40B4-BE49-F238E27FC236}">
                    <a16:creationId xmlns:a16="http://schemas.microsoft.com/office/drawing/2014/main" id="{C2667DF1-4DF4-4E4F-904A-3AB0FB3307B7}"/>
                  </a:ext>
                </a:extLst>
              </p:cNvPr>
              <p:cNvSpPr/>
              <p:nvPr/>
            </p:nvSpPr>
            <p:spPr>
              <a:xfrm>
                <a:off x="13970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7" name="Rectangle 176">
                <a:extLst>
                  <a:ext uri="{FF2B5EF4-FFF2-40B4-BE49-F238E27FC236}">
                    <a16:creationId xmlns:a16="http://schemas.microsoft.com/office/drawing/2014/main" id="{AED3DDAF-6044-4DB7-848A-23000E82BE42}"/>
                  </a:ext>
                </a:extLst>
              </p:cNvPr>
              <p:cNvSpPr/>
              <p:nvPr/>
            </p:nvSpPr>
            <p:spPr>
              <a:xfrm>
                <a:off x="16764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8" name="Rectangle 177">
                <a:extLst>
                  <a:ext uri="{FF2B5EF4-FFF2-40B4-BE49-F238E27FC236}">
                    <a16:creationId xmlns:a16="http://schemas.microsoft.com/office/drawing/2014/main" id="{271F6ADE-8D43-4953-BF13-8356961761A1}"/>
                  </a:ext>
                </a:extLst>
              </p:cNvPr>
              <p:cNvSpPr/>
              <p:nvPr/>
            </p:nvSpPr>
            <p:spPr>
              <a:xfrm>
                <a:off x="19558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9" name="Rectangle 178">
                <a:extLst>
                  <a:ext uri="{FF2B5EF4-FFF2-40B4-BE49-F238E27FC236}">
                    <a16:creationId xmlns:a16="http://schemas.microsoft.com/office/drawing/2014/main" id="{3BDB3FDF-D855-4581-A59D-732919AAD45F}"/>
                  </a:ext>
                </a:extLst>
              </p:cNvPr>
              <p:cNvSpPr/>
              <p:nvPr/>
            </p:nvSpPr>
            <p:spPr>
              <a:xfrm>
                <a:off x="22352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0" name="Rectangle 179">
                <a:extLst>
                  <a:ext uri="{FF2B5EF4-FFF2-40B4-BE49-F238E27FC236}">
                    <a16:creationId xmlns:a16="http://schemas.microsoft.com/office/drawing/2014/main" id="{D73CF501-70AA-4A6B-B26B-0D98DD9F993A}"/>
                  </a:ext>
                </a:extLst>
              </p:cNvPr>
              <p:cNvSpPr/>
              <p:nvPr/>
            </p:nvSpPr>
            <p:spPr>
              <a:xfrm>
                <a:off x="25146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7" name="Group 126">
              <a:extLst>
                <a:ext uri="{FF2B5EF4-FFF2-40B4-BE49-F238E27FC236}">
                  <a16:creationId xmlns:a16="http://schemas.microsoft.com/office/drawing/2014/main" id="{8309F486-2A12-455A-BB24-AF7A036F00B5}"/>
                </a:ext>
              </a:extLst>
            </p:cNvPr>
            <p:cNvGrpSpPr/>
            <p:nvPr/>
          </p:nvGrpSpPr>
          <p:grpSpPr>
            <a:xfrm>
              <a:off x="0" y="1691640"/>
              <a:ext cx="2735580" cy="220980"/>
              <a:chOff x="0" y="1691640"/>
              <a:chExt cx="2735580" cy="220980"/>
            </a:xfrm>
            <a:grpFill/>
          </p:grpSpPr>
          <p:sp>
            <p:nvSpPr>
              <p:cNvPr id="161" name="Rectangle 160">
                <a:extLst>
                  <a:ext uri="{FF2B5EF4-FFF2-40B4-BE49-F238E27FC236}">
                    <a16:creationId xmlns:a16="http://schemas.microsoft.com/office/drawing/2014/main" id="{0EF4DB22-8F61-4438-9D87-8949D70B8336}"/>
                  </a:ext>
                </a:extLst>
              </p:cNvPr>
              <p:cNvSpPr/>
              <p:nvPr/>
            </p:nvSpPr>
            <p:spPr>
              <a:xfrm>
                <a:off x="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2" name="Rectangle 161">
                <a:extLst>
                  <a:ext uri="{FF2B5EF4-FFF2-40B4-BE49-F238E27FC236}">
                    <a16:creationId xmlns:a16="http://schemas.microsoft.com/office/drawing/2014/main" id="{CB976215-DD46-4F82-A808-B8833C541FA5}"/>
                  </a:ext>
                </a:extLst>
              </p:cNvPr>
              <p:cNvSpPr/>
              <p:nvPr/>
            </p:nvSpPr>
            <p:spPr>
              <a:xfrm>
                <a:off x="2794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3" name="Rectangle 162">
                <a:extLst>
                  <a:ext uri="{FF2B5EF4-FFF2-40B4-BE49-F238E27FC236}">
                    <a16:creationId xmlns:a16="http://schemas.microsoft.com/office/drawing/2014/main" id="{97643166-B9E2-4A42-99BB-21AA187F82A8}"/>
                  </a:ext>
                </a:extLst>
              </p:cNvPr>
              <p:cNvSpPr/>
              <p:nvPr/>
            </p:nvSpPr>
            <p:spPr>
              <a:xfrm>
                <a:off x="5588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4" name="Rectangle 163">
                <a:extLst>
                  <a:ext uri="{FF2B5EF4-FFF2-40B4-BE49-F238E27FC236}">
                    <a16:creationId xmlns:a16="http://schemas.microsoft.com/office/drawing/2014/main" id="{9EB29DDF-2C60-4802-B585-6404505C449F}"/>
                  </a:ext>
                </a:extLst>
              </p:cNvPr>
              <p:cNvSpPr/>
              <p:nvPr/>
            </p:nvSpPr>
            <p:spPr>
              <a:xfrm>
                <a:off x="8382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5" name="Rectangle 164">
                <a:extLst>
                  <a:ext uri="{FF2B5EF4-FFF2-40B4-BE49-F238E27FC236}">
                    <a16:creationId xmlns:a16="http://schemas.microsoft.com/office/drawing/2014/main" id="{81C7C534-C2E3-435F-8691-287C60E36566}"/>
                  </a:ext>
                </a:extLst>
              </p:cNvPr>
              <p:cNvSpPr/>
              <p:nvPr/>
            </p:nvSpPr>
            <p:spPr>
              <a:xfrm>
                <a:off x="11176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6" name="Rectangle 165">
                <a:extLst>
                  <a:ext uri="{FF2B5EF4-FFF2-40B4-BE49-F238E27FC236}">
                    <a16:creationId xmlns:a16="http://schemas.microsoft.com/office/drawing/2014/main" id="{43100872-F0B0-422E-B131-BC1A3AAB13BF}"/>
                  </a:ext>
                </a:extLst>
              </p:cNvPr>
              <p:cNvSpPr/>
              <p:nvPr/>
            </p:nvSpPr>
            <p:spPr>
              <a:xfrm>
                <a:off x="13970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7" name="Rectangle 166">
                <a:extLst>
                  <a:ext uri="{FF2B5EF4-FFF2-40B4-BE49-F238E27FC236}">
                    <a16:creationId xmlns:a16="http://schemas.microsoft.com/office/drawing/2014/main" id="{4410135F-3163-4007-A8DD-EE3C8A5CFA46}"/>
                  </a:ext>
                </a:extLst>
              </p:cNvPr>
              <p:cNvSpPr/>
              <p:nvPr/>
            </p:nvSpPr>
            <p:spPr>
              <a:xfrm>
                <a:off x="16764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8" name="Rectangle 167">
                <a:extLst>
                  <a:ext uri="{FF2B5EF4-FFF2-40B4-BE49-F238E27FC236}">
                    <a16:creationId xmlns:a16="http://schemas.microsoft.com/office/drawing/2014/main" id="{ACB8A48A-1D15-496D-9584-640C46E8D0F0}"/>
                  </a:ext>
                </a:extLst>
              </p:cNvPr>
              <p:cNvSpPr/>
              <p:nvPr/>
            </p:nvSpPr>
            <p:spPr>
              <a:xfrm>
                <a:off x="19558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9" name="Rectangle 168">
                <a:extLst>
                  <a:ext uri="{FF2B5EF4-FFF2-40B4-BE49-F238E27FC236}">
                    <a16:creationId xmlns:a16="http://schemas.microsoft.com/office/drawing/2014/main" id="{A6D1A782-0D61-4F35-B330-BCE69DFB8746}"/>
                  </a:ext>
                </a:extLst>
              </p:cNvPr>
              <p:cNvSpPr/>
              <p:nvPr/>
            </p:nvSpPr>
            <p:spPr>
              <a:xfrm>
                <a:off x="22352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0" name="Rectangle 169">
                <a:extLst>
                  <a:ext uri="{FF2B5EF4-FFF2-40B4-BE49-F238E27FC236}">
                    <a16:creationId xmlns:a16="http://schemas.microsoft.com/office/drawing/2014/main" id="{E1F7BF20-E664-4B9F-AE2A-FF27D57EAEAB}"/>
                  </a:ext>
                </a:extLst>
              </p:cNvPr>
              <p:cNvSpPr/>
              <p:nvPr/>
            </p:nvSpPr>
            <p:spPr>
              <a:xfrm>
                <a:off x="25146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8" name="Group 127">
              <a:extLst>
                <a:ext uri="{FF2B5EF4-FFF2-40B4-BE49-F238E27FC236}">
                  <a16:creationId xmlns:a16="http://schemas.microsoft.com/office/drawing/2014/main" id="{1C06D6D7-8B90-472E-8023-36F34243DC2B}"/>
                </a:ext>
              </a:extLst>
            </p:cNvPr>
            <p:cNvGrpSpPr/>
            <p:nvPr/>
          </p:nvGrpSpPr>
          <p:grpSpPr>
            <a:xfrm>
              <a:off x="0" y="1973580"/>
              <a:ext cx="2735580" cy="220980"/>
              <a:chOff x="0" y="1973580"/>
              <a:chExt cx="2735580" cy="220980"/>
            </a:xfrm>
            <a:grpFill/>
          </p:grpSpPr>
          <p:sp>
            <p:nvSpPr>
              <p:cNvPr id="151" name="Rectangle 150">
                <a:extLst>
                  <a:ext uri="{FF2B5EF4-FFF2-40B4-BE49-F238E27FC236}">
                    <a16:creationId xmlns:a16="http://schemas.microsoft.com/office/drawing/2014/main" id="{474DB6D8-477D-4D9E-B40E-0020B78CF86C}"/>
                  </a:ext>
                </a:extLst>
              </p:cNvPr>
              <p:cNvSpPr/>
              <p:nvPr/>
            </p:nvSpPr>
            <p:spPr>
              <a:xfrm>
                <a:off x="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2" name="Rectangle 151">
                <a:extLst>
                  <a:ext uri="{FF2B5EF4-FFF2-40B4-BE49-F238E27FC236}">
                    <a16:creationId xmlns:a16="http://schemas.microsoft.com/office/drawing/2014/main" id="{65884297-015A-4EBD-A87D-23ECACDD6988}"/>
                  </a:ext>
                </a:extLst>
              </p:cNvPr>
              <p:cNvSpPr/>
              <p:nvPr/>
            </p:nvSpPr>
            <p:spPr>
              <a:xfrm>
                <a:off x="2794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3" name="Rectangle 152">
                <a:extLst>
                  <a:ext uri="{FF2B5EF4-FFF2-40B4-BE49-F238E27FC236}">
                    <a16:creationId xmlns:a16="http://schemas.microsoft.com/office/drawing/2014/main" id="{A03A7347-0424-4E3B-8B5A-5067DC7ED144}"/>
                  </a:ext>
                </a:extLst>
              </p:cNvPr>
              <p:cNvSpPr/>
              <p:nvPr/>
            </p:nvSpPr>
            <p:spPr>
              <a:xfrm>
                <a:off x="5588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4" name="Rectangle 153">
                <a:extLst>
                  <a:ext uri="{FF2B5EF4-FFF2-40B4-BE49-F238E27FC236}">
                    <a16:creationId xmlns:a16="http://schemas.microsoft.com/office/drawing/2014/main" id="{3B816762-57A8-4A8F-93E7-B17E43AA6DFD}"/>
                  </a:ext>
                </a:extLst>
              </p:cNvPr>
              <p:cNvSpPr/>
              <p:nvPr/>
            </p:nvSpPr>
            <p:spPr>
              <a:xfrm>
                <a:off x="8382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5" name="Rectangle 154">
                <a:extLst>
                  <a:ext uri="{FF2B5EF4-FFF2-40B4-BE49-F238E27FC236}">
                    <a16:creationId xmlns:a16="http://schemas.microsoft.com/office/drawing/2014/main" id="{74C96C54-AFCD-45BA-B782-5F73FDEB7E1B}"/>
                  </a:ext>
                </a:extLst>
              </p:cNvPr>
              <p:cNvSpPr/>
              <p:nvPr/>
            </p:nvSpPr>
            <p:spPr>
              <a:xfrm>
                <a:off x="11176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6" name="Rectangle 155">
                <a:extLst>
                  <a:ext uri="{FF2B5EF4-FFF2-40B4-BE49-F238E27FC236}">
                    <a16:creationId xmlns:a16="http://schemas.microsoft.com/office/drawing/2014/main" id="{15BCE1A1-4173-4C15-89CC-E22A775CB605}"/>
                  </a:ext>
                </a:extLst>
              </p:cNvPr>
              <p:cNvSpPr/>
              <p:nvPr/>
            </p:nvSpPr>
            <p:spPr>
              <a:xfrm>
                <a:off x="13970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7" name="Rectangle 156">
                <a:extLst>
                  <a:ext uri="{FF2B5EF4-FFF2-40B4-BE49-F238E27FC236}">
                    <a16:creationId xmlns:a16="http://schemas.microsoft.com/office/drawing/2014/main" id="{B88C1135-0C29-48CA-94C0-89AC407A7C90}"/>
                  </a:ext>
                </a:extLst>
              </p:cNvPr>
              <p:cNvSpPr/>
              <p:nvPr/>
            </p:nvSpPr>
            <p:spPr>
              <a:xfrm>
                <a:off x="1676400" y="19735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8" name="Rectangle 157">
                <a:extLst>
                  <a:ext uri="{FF2B5EF4-FFF2-40B4-BE49-F238E27FC236}">
                    <a16:creationId xmlns:a16="http://schemas.microsoft.com/office/drawing/2014/main" id="{F2E00C6F-BE8D-45FC-842E-958F0A29E19A}"/>
                  </a:ext>
                </a:extLst>
              </p:cNvPr>
              <p:cNvSpPr/>
              <p:nvPr/>
            </p:nvSpPr>
            <p:spPr>
              <a:xfrm>
                <a:off x="1955800" y="19735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9" name="Rectangle 158">
                <a:extLst>
                  <a:ext uri="{FF2B5EF4-FFF2-40B4-BE49-F238E27FC236}">
                    <a16:creationId xmlns:a16="http://schemas.microsoft.com/office/drawing/2014/main" id="{84E9DB03-216A-4D21-9927-6EDBEEBB01A8}"/>
                  </a:ext>
                </a:extLst>
              </p:cNvPr>
              <p:cNvSpPr/>
              <p:nvPr/>
            </p:nvSpPr>
            <p:spPr>
              <a:xfrm>
                <a:off x="2235200" y="19735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0" name="Rectangle 159">
                <a:extLst>
                  <a:ext uri="{FF2B5EF4-FFF2-40B4-BE49-F238E27FC236}">
                    <a16:creationId xmlns:a16="http://schemas.microsoft.com/office/drawing/2014/main" id="{521D5CF6-B60D-4E0C-8BB5-9DF0AE135E13}"/>
                  </a:ext>
                </a:extLst>
              </p:cNvPr>
              <p:cNvSpPr/>
              <p:nvPr/>
            </p:nvSpPr>
            <p:spPr>
              <a:xfrm>
                <a:off x="2514600" y="19735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9" name="Group 128">
              <a:extLst>
                <a:ext uri="{FF2B5EF4-FFF2-40B4-BE49-F238E27FC236}">
                  <a16:creationId xmlns:a16="http://schemas.microsoft.com/office/drawing/2014/main" id="{270F40ED-2C5A-4CCD-80EF-CEA49BC26DA9}"/>
                </a:ext>
              </a:extLst>
            </p:cNvPr>
            <p:cNvGrpSpPr/>
            <p:nvPr/>
          </p:nvGrpSpPr>
          <p:grpSpPr>
            <a:xfrm>
              <a:off x="0" y="2255520"/>
              <a:ext cx="2735580" cy="220980"/>
              <a:chOff x="0" y="2255520"/>
              <a:chExt cx="2735580" cy="220980"/>
            </a:xfrm>
            <a:grpFill/>
          </p:grpSpPr>
          <p:sp>
            <p:nvSpPr>
              <p:cNvPr id="141" name="Rectangle 140">
                <a:extLst>
                  <a:ext uri="{FF2B5EF4-FFF2-40B4-BE49-F238E27FC236}">
                    <a16:creationId xmlns:a16="http://schemas.microsoft.com/office/drawing/2014/main" id="{7B1927A4-6ED6-4DE1-B5C0-FB90CD5F60B2}"/>
                  </a:ext>
                </a:extLst>
              </p:cNvPr>
              <p:cNvSpPr/>
              <p:nvPr/>
            </p:nvSpPr>
            <p:spPr>
              <a:xfrm>
                <a:off x="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2" name="Rectangle 141">
                <a:extLst>
                  <a:ext uri="{FF2B5EF4-FFF2-40B4-BE49-F238E27FC236}">
                    <a16:creationId xmlns:a16="http://schemas.microsoft.com/office/drawing/2014/main" id="{9DA02510-F01B-4EA4-833C-07E84428BACA}"/>
                  </a:ext>
                </a:extLst>
              </p:cNvPr>
              <p:cNvSpPr/>
              <p:nvPr/>
            </p:nvSpPr>
            <p:spPr>
              <a:xfrm>
                <a:off x="279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3" name="Rectangle 142">
                <a:extLst>
                  <a:ext uri="{FF2B5EF4-FFF2-40B4-BE49-F238E27FC236}">
                    <a16:creationId xmlns:a16="http://schemas.microsoft.com/office/drawing/2014/main" id="{EABEDA13-622B-4757-B677-29002FF6C1BC}"/>
                  </a:ext>
                </a:extLst>
              </p:cNvPr>
              <p:cNvSpPr/>
              <p:nvPr/>
            </p:nvSpPr>
            <p:spPr>
              <a:xfrm>
                <a:off x="5588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4" name="Rectangle 143">
                <a:extLst>
                  <a:ext uri="{FF2B5EF4-FFF2-40B4-BE49-F238E27FC236}">
                    <a16:creationId xmlns:a16="http://schemas.microsoft.com/office/drawing/2014/main" id="{455D70E8-5F08-4CBA-8CC1-AAC59DAB7EF8}"/>
                  </a:ext>
                </a:extLst>
              </p:cNvPr>
              <p:cNvSpPr/>
              <p:nvPr/>
            </p:nvSpPr>
            <p:spPr>
              <a:xfrm>
                <a:off x="8382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5" name="Rectangle 144">
                <a:extLst>
                  <a:ext uri="{FF2B5EF4-FFF2-40B4-BE49-F238E27FC236}">
                    <a16:creationId xmlns:a16="http://schemas.microsoft.com/office/drawing/2014/main" id="{3922DD2E-F91B-414D-B17F-E415B91EA7FA}"/>
                  </a:ext>
                </a:extLst>
              </p:cNvPr>
              <p:cNvSpPr/>
              <p:nvPr/>
            </p:nvSpPr>
            <p:spPr>
              <a:xfrm>
                <a:off x="11176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6" name="Rectangle 145">
                <a:extLst>
                  <a:ext uri="{FF2B5EF4-FFF2-40B4-BE49-F238E27FC236}">
                    <a16:creationId xmlns:a16="http://schemas.microsoft.com/office/drawing/2014/main" id="{12650D17-EEF1-43E1-A37C-C6D98C00AACA}"/>
                  </a:ext>
                </a:extLst>
              </p:cNvPr>
              <p:cNvSpPr/>
              <p:nvPr/>
            </p:nvSpPr>
            <p:spPr>
              <a:xfrm>
                <a:off x="13970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7" name="Rectangle 146">
                <a:extLst>
                  <a:ext uri="{FF2B5EF4-FFF2-40B4-BE49-F238E27FC236}">
                    <a16:creationId xmlns:a16="http://schemas.microsoft.com/office/drawing/2014/main" id="{ADD84CF3-41C2-4D94-8D93-22AEA8D670E4}"/>
                  </a:ext>
                </a:extLst>
              </p:cNvPr>
              <p:cNvSpPr/>
              <p:nvPr/>
            </p:nvSpPr>
            <p:spPr>
              <a:xfrm>
                <a:off x="1676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8" name="Rectangle 147">
                <a:extLst>
                  <a:ext uri="{FF2B5EF4-FFF2-40B4-BE49-F238E27FC236}">
                    <a16:creationId xmlns:a16="http://schemas.microsoft.com/office/drawing/2014/main" id="{D28269AC-1824-49D3-A8F1-38C6D5FAAD46}"/>
                  </a:ext>
                </a:extLst>
              </p:cNvPr>
              <p:cNvSpPr/>
              <p:nvPr/>
            </p:nvSpPr>
            <p:spPr>
              <a:xfrm>
                <a:off x="1955800" y="22555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9" name="Rectangle 148">
                <a:extLst>
                  <a:ext uri="{FF2B5EF4-FFF2-40B4-BE49-F238E27FC236}">
                    <a16:creationId xmlns:a16="http://schemas.microsoft.com/office/drawing/2014/main" id="{E0C928F0-DAE4-465D-9225-8EC720C3BFFD}"/>
                  </a:ext>
                </a:extLst>
              </p:cNvPr>
              <p:cNvSpPr/>
              <p:nvPr/>
            </p:nvSpPr>
            <p:spPr>
              <a:xfrm>
                <a:off x="2235200" y="22555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0" name="Rectangle 149">
                <a:extLst>
                  <a:ext uri="{FF2B5EF4-FFF2-40B4-BE49-F238E27FC236}">
                    <a16:creationId xmlns:a16="http://schemas.microsoft.com/office/drawing/2014/main" id="{DA8A0BD6-2644-4915-A1DE-559DB9AA2F18}"/>
                  </a:ext>
                </a:extLst>
              </p:cNvPr>
              <p:cNvSpPr/>
              <p:nvPr/>
            </p:nvSpPr>
            <p:spPr>
              <a:xfrm>
                <a:off x="2514600" y="22555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30" name="Group 129">
              <a:extLst>
                <a:ext uri="{FF2B5EF4-FFF2-40B4-BE49-F238E27FC236}">
                  <a16:creationId xmlns:a16="http://schemas.microsoft.com/office/drawing/2014/main" id="{596DA5ED-2440-4F31-B9F1-8C69D8EB1029}"/>
                </a:ext>
              </a:extLst>
            </p:cNvPr>
            <p:cNvGrpSpPr/>
            <p:nvPr/>
          </p:nvGrpSpPr>
          <p:grpSpPr>
            <a:xfrm>
              <a:off x="0" y="2537460"/>
              <a:ext cx="2735580" cy="220980"/>
              <a:chOff x="0" y="2537460"/>
              <a:chExt cx="2735580" cy="220980"/>
            </a:xfrm>
            <a:grpFill/>
          </p:grpSpPr>
          <p:sp>
            <p:nvSpPr>
              <p:cNvPr id="131" name="Rectangle 130">
                <a:extLst>
                  <a:ext uri="{FF2B5EF4-FFF2-40B4-BE49-F238E27FC236}">
                    <a16:creationId xmlns:a16="http://schemas.microsoft.com/office/drawing/2014/main" id="{7723B6AB-0684-46A5-96C0-D82A6991C599}"/>
                  </a:ext>
                </a:extLst>
              </p:cNvPr>
              <p:cNvSpPr/>
              <p:nvPr/>
            </p:nvSpPr>
            <p:spPr>
              <a:xfrm>
                <a:off x="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2" name="Rectangle 131">
                <a:extLst>
                  <a:ext uri="{FF2B5EF4-FFF2-40B4-BE49-F238E27FC236}">
                    <a16:creationId xmlns:a16="http://schemas.microsoft.com/office/drawing/2014/main" id="{7EA82702-DB03-4B14-B3C2-F9CDCF322712}"/>
                  </a:ext>
                </a:extLst>
              </p:cNvPr>
              <p:cNvSpPr/>
              <p:nvPr/>
            </p:nvSpPr>
            <p:spPr>
              <a:xfrm>
                <a:off x="279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3" name="Rectangle 132">
                <a:extLst>
                  <a:ext uri="{FF2B5EF4-FFF2-40B4-BE49-F238E27FC236}">
                    <a16:creationId xmlns:a16="http://schemas.microsoft.com/office/drawing/2014/main" id="{1B1D2D38-771F-414B-BF74-D3E3C63499FB}"/>
                  </a:ext>
                </a:extLst>
              </p:cNvPr>
              <p:cNvSpPr/>
              <p:nvPr/>
            </p:nvSpPr>
            <p:spPr>
              <a:xfrm>
                <a:off x="558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4" name="Rectangle 133">
                <a:extLst>
                  <a:ext uri="{FF2B5EF4-FFF2-40B4-BE49-F238E27FC236}">
                    <a16:creationId xmlns:a16="http://schemas.microsoft.com/office/drawing/2014/main" id="{AC37E175-A097-4FD1-A7FF-2BFC279C8783}"/>
                  </a:ext>
                </a:extLst>
              </p:cNvPr>
              <p:cNvSpPr/>
              <p:nvPr/>
            </p:nvSpPr>
            <p:spPr>
              <a:xfrm>
                <a:off x="8382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5" name="Rectangle 134">
                <a:extLst>
                  <a:ext uri="{FF2B5EF4-FFF2-40B4-BE49-F238E27FC236}">
                    <a16:creationId xmlns:a16="http://schemas.microsoft.com/office/drawing/2014/main" id="{307337EA-4158-4346-B886-EADDD9E47004}"/>
                  </a:ext>
                </a:extLst>
              </p:cNvPr>
              <p:cNvSpPr/>
              <p:nvPr/>
            </p:nvSpPr>
            <p:spPr>
              <a:xfrm>
                <a:off x="11176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6" name="Rectangle 135">
                <a:extLst>
                  <a:ext uri="{FF2B5EF4-FFF2-40B4-BE49-F238E27FC236}">
                    <a16:creationId xmlns:a16="http://schemas.microsoft.com/office/drawing/2014/main" id="{82201E85-A83D-48FB-881F-2C20FC6697CA}"/>
                  </a:ext>
                </a:extLst>
              </p:cNvPr>
              <p:cNvSpPr/>
              <p:nvPr/>
            </p:nvSpPr>
            <p:spPr>
              <a:xfrm>
                <a:off x="13970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7" name="Rectangle 136">
                <a:extLst>
                  <a:ext uri="{FF2B5EF4-FFF2-40B4-BE49-F238E27FC236}">
                    <a16:creationId xmlns:a16="http://schemas.microsoft.com/office/drawing/2014/main" id="{31C9B2E0-A6CD-460F-8CD2-94BE69746AB7}"/>
                  </a:ext>
                </a:extLst>
              </p:cNvPr>
              <p:cNvSpPr/>
              <p:nvPr/>
            </p:nvSpPr>
            <p:spPr>
              <a:xfrm>
                <a:off x="1676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8" name="Rectangle 137">
                <a:extLst>
                  <a:ext uri="{FF2B5EF4-FFF2-40B4-BE49-F238E27FC236}">
                    <a16:creationId xmlns:a16="http://schemas.microsoft.com/office/drawing/2014/main" id="{99BA6E3F-38D7-4687-BD85-86011F0B54E5}"/>
                  </a:ext>
                </a:extLst>
              </p:cNvPr>
              <p:cNvSpPr/>
              <p:nvPr/>
            </p:nvSpPr>
            <p:spPr>
              <a:xfrm>
                <a:off x="1955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9" name="Rectangle 138">
                <a:extLst>
                  <a:ext uri="{FF2B5EF4-FFF2-40B4-BE49-F238E27FC236}">
                    <a16:creationId xmlns:a16="http://schemas.microsoft.com/office/drawing/2014/main" id="{F86B0460-36FB-453D-92B5-673C19390D76}"/>
                  </a:ext>
                </a:extLst>
              </p:cNvPr>
              <p:cNvSpPr/>
              <p:nvPr/>
            </p:nvSpPr>
            <p:spPr>
              <a:xfrm>
                <a:off x="2235200" y="25374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0" name="Rectangle 139">
                <a:extLst>
                  <a:ext uri="{FF2B5EF4-FFF2-40B4-BE49-F238E27FC236}">
                    <a16:creationId xmlns:a16="http://schemas.microsoft.com/office/drawing/2014/main" id="{9176C3BE-CEEE-4F43-AFD0-9460F6804087}"/>
                  </a:ext>
                </a:extLst>
              </p:cNvPr>
              <p:cNvSpPr/>
              <p:nvPr/>
            </p:nvSpPr>
            <p:spPr>
              <a:xfrm>
                <a:off x="2514600" y="25374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grpSp>
        <p:nvGrpSpPr>
          <p:cNvPr id="3" name="Group 2">
            <a:extLst>
              <a:ext uri="{FF2B5EF4-FFF2-40B4-BE49-F238E27FC236}">
                <a16:creationId xmlns:a16="http://schemas.microsoft.com/office/drawing/2014/main" id="{75D72E55-AA95-1D86-0E12-5A7C4F4D0E2F}"/>
              </a:ext>
            </a:extLst>
          </p:cNvPr>
          <p:cNvGrpSpPr/>
          <p:nvPr/>
        </p:nvGrpSpPr>
        <p:grpSpPr>
          <a:xfrm>
            <a:off x="8290354" y="4776825"/>
            <a:ext cx="1645729" cy="1659481"/>
            <a:chOff x="8145388" y="1384514"/>
            <a:chExt cx="1645729" cy="1659481"/>
          </a:xfrm>
        </p:grpSpPr>
        <p:grpSp>
          <p:nvGrpSpPr>
            <p:cNvPr id="232" name="Group 231">
              <a:extLst>
                <a:ext uri="{FF2B5EF4-FFF2-40B4-BE49-F238E27FC236}">
                  <a16:creationId xmlns:a16="http://schemas.microsoft.com/office/drawing/2014/main" id="{12E25A50-2E96-4253-A595-C911EB4EA10F}"/>
                </a:ext>
              </a:extLst>
            </p:cNvPr>
            <p:cNvGrpSpPr/>
            <p:nvPr/>
          </p:nvGrpSpPr>
          <p:grpSpPr>
            <a:xfrm>
              <a:off x="8145388" y="1384514"/>
              <a:ext cx="1645729" cy="132942"/>
              <a:chOff x="0" y="0"/>
              <a:chExt cx="2735580" cy="220980"/>
            </a:xfrm>
            <a:solidFill>
              <a:schemeClr val="bg1">
                <a:lumMod val="95000"/>
              </a:schemeClr>
            </a:solidFill>
          </p:grpSpPr>
          <p:sp>
            <p:nvSpPr>
              <p:cNvPr id="332" name="Rectangle 331">
                <a:extLst>
                  <a:ext uri="{FF2B5EF4-FFF2-40B4-BE49-F238E27FC236}">
                    <a16:creationId xmlns:a16="http://schemas.microsoft.com/office/drawing/2014/main" id="{9D3CC819-EB31-475F-82C7-B27A2AFBEB4D}"/>
                  </a:ext>
                </a:extLst>
              </p:cNvPr>
              <p:cNvSpPr/>
              <p:nvPr/>
            </p:nvSpPr>
            <p:spPr>
              <a:xfrm>
                <a:off x="0" y="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3" name="Rectangle 332">
                <a:extLst>
                  <a:ext uri="{FF2B5EF4-FFF2-40B4-BE49-F238E27FC236}">
                    <a16:creationId xmlns:a16="http://schemas.microsoft.com/office/drawing/2014/main" id="{93F753B8-FB35-4F01-B844-25F89CE93393}"/>
                  </a:ext>
                </a:extLst>
              </p:cNvPr>
              <p:cNvSpPr/>
              <p:nvPr/>
            </p:nvSpPr>
            <p:spPr>
              <a:xfrm>
                <a:off x="279400" y="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4" name="Rectangle 333">
                <a:extLst>
                  <a:ext uri="{FF2B5EF4-FFF2-40B4-BE49-F238E27FC236}">
                    <a16:creationId xmlns:a16="http://schemas.microsoft.com/office/drawing/2014/main" id="{835E4B75-1CF2-47D9-BC8B-EE2E37C8D795}"/>
                  </a:ext>
                </a:extLst>
              </p:cNvPr>
              <p:cNvSpPr/>
              <p:nvPr/>
            </p:nvSpPr>
            <p:spPr>
              <a:xfrm>
                <a:off x="5588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5" name="Rectangle 334">
                <a:extLst>
                  <a:ext uri="{FF2B5EF4-FFF2-40B4-BE49-F238E27FC236}">
                    <a16:creationId xmlns:a16="http://schemas.microsoft.com/office/drawing/2014/main" id="{E84E6683-1B11-4864-AC96-CB99578D2DFE}"/>
                  </a:ext>
                </a:extLst>
              </p:cNvPr>
              <p:cNvSpPr/>
              <p:nvPr/>
            </p:nvSpPr>
            <p:spPr>
              <a:xfrm>
                <a:off x="838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6" name="Rectangle 335">
                <a:extLst>
                  <a:ext uri="{FF2B5EF4-FFF2-40B4-BE49-F238E27FC236}">
                    <a16:creationId xmlns:a16="http://schemas.microsoft.com/office/drawing/2014/main" id="{34FEF996-E144-4781-BFB7-588BA7727E20}"/>
                  </a:ext>
                </a:extLst>
              </p:cNvPr>
              <p:cNvSpPr/>
              <p:nvPr/>
            </p:nvSpPr>
            <p:spPr>
              <a:xfrm>
                <a:off x="1117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7" name="Rectangle 336">
                <a:extLst>
                  <a:ext uri="{FF2B5EF4-FFF2-40B4-BE49-F238E27FC236}">
                    <a16:creationId xmlns:a16="http://schemas.microsoft.com/office/drawing/2014/main" id="{2E2B1E36-C72D-4CD7-873D-0201F1ECFEED}"/>
                  </a:ext>
                </a:extLst>
              </p:cNvPr>
              <p:cNvSpPr/>
              <p:nvPr/>
            </p:nvSpPr>
            <p:spPr>
              <a:xfrm>
                <a:off x="13970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8" name="Rectangle 337">
                <a:extLst>
                  <a:ext uri="{FF2B5EF4-FFF2-40B4-BE49-F238E27FC236}">
                    <a16:creationId xmlns:a16="http://schemas.microsoft.com/office/drawing/2014/main" id="{07839345-2CA2-489B-8D5D-51C36D94C1C4}"/>
                  </a:ext>
                </a:extLst>
              </p:cNvPr>
              <p:cNvSpPr/>
              <p:nvPr/>
            </p:nvSpPr>
            <p:spPr>
              <a:xfrm>
                <a:off x="16764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9" name="Rectangle 338">
                <a:extLst>
                  <a:ext uri="{FF2B5EF4-FFF2-40B4-BE49-F238E27FC236}">
                    <a16:creationId xmlns:a16="http://schemas.microsoft.com/office/drawing/2014/main" id="{10A5077D-CE37-468F-805C-9E5685468020}"/>
                  </a:ext>
                </a:extLst>
              </p:cNvPr>
              <p:cNvSpPr/>
              <p:nvPr/>
            </p:nvSpPr>
            <p:spPr>
              <a:xfrm>
                <a:off x="19558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40" name="Rectangle 339">
                <a:extLst>
                  <a:ext uri="{FF2B5EF4-FFF2-40B4-BE49-F238E27FC236}">
                    <a16:creationId xmlns:a16="http://schemas.microsoft.com/office/drawing/2014/main" id="{D5D239FC-CDB1-4126-9911-1F66665A69CF}"/>
                  </a:ext>
                </a:extLst>
              </p:cNvPr>
              <p:cNvSpPr/>
              <p:nvPr/>
            </p:nvSpPr>
            <p:spPr>
              <a:xfrm>
                <a:off x="2235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41" name="Rectangle 340">
                <a:extLst>
                  <a:ext uri="{FF2B5EF4-FFF2-40B4-BE49-F238E27FC236}">
                    <a16:creationId xmlns:a16="http://schemas.microsoft.com/office/drawing/2014/main" id="{0E636A79-3973-4D7E-86E6-ABF5E7327335}"/>
                  </a:ext>
                </a:extLst>
              </p:cNvPr>
              <p:cNvSpPr/>
              <p:nvPr/>
            </p:nvSpPr>
            <p:spPr>
              <a:xfrm>
                <a:off x="2514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3" name="Group 232">
              <a:extLst>
                <a:ext uri="{FF2B5EF4-FFF2-40B4-BE49-F238E27FC236}">
                  <a16:creationId xmlns:a16="http://schemas.microsoft.com/office/drawing/2014/main" id="{F0187E19-AD3D-450F-B0E4-A5FD2BA5C8F8}"/>
                </a:ext>
              </a:extLst>
            </p:cNvPr>
            <p:cNvGrpSpPr/>
            <p:nvPr/>
          </p:nvGrpSpPr>
          <p:grpSpPr>
            <a:xfrm>
              <a:off x="8145388" y="1554129"/>
              <a:ext cx="1645729" cy="132942"/>
              <a:chOff x="0" y="281940"/>
              <a:chExt cx="2735580" cy="220980"/>
            </a:xfrm>
            <a:solidFill>
              <a:schemeClr val="bg1">
                <a:lumMod val="95000"/>
              </a:schemeClr>
            </a:solidFill>
          </p:grpSpPr>
          <p:sp>
            <p:nvSpPr>
              <p:cNvPr id="322" name="Rectangle 321">
                <a:extLst>
                  <a:ext uri="{FF2B5EF4-FFF2-40B4-BE49-F238E27FC236}">
                    <a16:creationId xmlns:a16="http://schemas.microsoft.com/office/drawing/2014/main" id="{19117F49-10BE-4153-8BA0-6C5F010472B4}"/>
                  </a:ext>
                </a:extLst>
              </p:cNvPr>
              <p:cNvSpPr/>
              <p:nvPr/>
            </p:nvSpPr>
            <p:spPr>
              <a:xfrm>
                <a:off x="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3" name="Rectangle 322">
                <a:extLst>
                  <a:ext uri="{FF2B5EF4-FFF2-40B4-BE49-F238E27FC236}">
                    <a16:creationId xmlns:a16="http://schemas.microsoft.com/office/drawing/2014/main" id="{36068ADB-1A4B-4889-B056-D5D8302B1701}"/>
                  </a:ext>
                </a:extLst>
              </p:cNvPr>
              <p:cNvSpPr/>
              <p:nvPr/>
            </p:nvSpPr>
            <p:spPr>
              <a:xfrm>
                <a:off x="27940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4" name="Rectangle 323">
                <a:extLst>
                  <a:ext uri="{FF2B5EF4-FFF2-40B4-BE49-F238E27FC236}">
                    <a16:creationId xmlns:a16="http://schemas.microsoft.com/office/drawing/2014/main" id="{D74313DB-C1DA-4ADC-8426-E9DB4523B7D4}"/>
                  </a:ext>
                </a:extLst>
              </p:cNvPr>
              <p:cNvSpPr/>
              <p:nvPr/>
            </p:nvSpPr>
            <p:spPr>
              <a:xfrm>
                <a:off x="55880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5" name="Rectangle 324">
                <a:extLst>
                  <a:ext uri="{FF2B5EF4-FFF2-40B4-BE49-F238E27FC236}">
                    <a16:creationId xmlns:a16="http://schemas.microsoft.com/office/drawing/2014/main" id="{FCAA9FA4-D64E-4F7D-AB3B-2C75C8220E67}"/>
                  </a:ext>
                </a:extLst>
              </p:cNvPr>
              <p:cNvSpPr/>
              <p:nvPr/>
            </p:nvSpPr>
            <p:spPr>
              <a:xfrm>
                <a:off x="8382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6" name="Rectangle 325">
                <a:extLst>
                  <a:ext uri="{FF2B5EF4-FFF2-40B4-BE49-F238E27FC236}">
                    <a16:creationId xmlns:a16="http://schemas.microsoft.com/office/drawing/2014/main" id="{78E6F64D-B161-40E1-976B-1AD8585A0B6E}"/>
                  </a:ext>
                </a:extLst>
              </p:cNvPr>
              <p:cNvSpPr/>
              <p:nvPr/>
            </p:nvSpPr>
            <p:spPr>
              <a:xfrm>
                <a:off x="1117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7" name="Rectangle 326">
                <a:extLst>
                  <a:ext uri="{FF2B5EF4-FFF2-40B4-BE49-F238E27FC236}">
                    <a16:creationId xmlns:a16="http://schemas.microsoft.com/office/drawing/2014/main" id="{264F7D6B-8247-4460-9149-F325E2BE03B2}"/>
                  </a:ext>
                </a:extLst>
              </p:cNvPr>
              <p:cNvSpPr/>
              <p:nvPr/>
            </p:nvSpPr>
            <p:spPr>
              <a:xfrm>
                <a:off x="13970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8" name="Rectangle 327">
                <a:extLst>
                  <a:ext uri="{FF2B5EF4-FFF2-40B4-BE49-F238E27FC236}">
                    <a16:creationId xmlns:a16="http://schemas.microsoft.com/office/drawing/2014/main" id="{2A64E4D6-6051-47F3-A9D4-F82E5B6D2535}"/>
                  </a:ext>
                </a:extLst>
              </p:cNvPr>
              <p:cNvSpPr/>
              <p:nvPr/>
            </p:nvSpPr>
            <p:spPr>
              <a:xfrm>
                <a:off x="16764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9" name="Rectangle 328">
                <a:extLst>
                  <a:ext uri="{FF2B5EF4-FFF2-40B4-BE49-F238E27FC236}">
                    <a16:creationId xmlns:a16="http://schemas.microsoft.com/office/drawing/2014/main" id="{47904710-6074-4687-80EA-0E17F14859B2}"/>
                  </a:ext>
                </a:extLst>
              </p:cNvPr>
              <p:cNvSpPr/>
              <p:nvPr/>
            </p:nvSpPr>
            <p:spPr>
              <a:xfrm>
                <a:off x="19558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0" name="Rectangle 329">
                <a:extLst>
                  <a:ext uri="{FF2B5EF4-FFF2-40B4-BE49-F238E27FC236}">
                    <a16:creationId xmlns:a16="http://schemas.microsoft.com/office/drawing/2014/main" id="{039E11D6-3CC8-4925-A67C-4EF7F5387FB0}"/>
                  </a:ext>
                </a:extLst>
              </p:cNvPr>
              <p:cNvSpPr/>
              <p:nvPr/>
            </p:nvSpPr>
            <p:spPr>
              <a:xfrm>
                <a:off x="22352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1" name="Rectangle 330">
                <a:extLst>
                  <a:ext uri="{FF2B5EF4-FFF2-40B4-BE49-F238E27FC236}">
                    <a16:creationId xmlns:a16="http://schemas.microsoft.com/office/drawing/2014/main" id="{38F25014-44ED-49D8-B7D8-CD66348029AE}"/>
                  </a:ext>
                </a:extLst>
              </p:cNvPr>
              <p:cNvSpPr/>
              <p:nvPr/>
            </p:nvSpPr>
            <p:spPr>
              <a:xfrm>
                <a:off x="2514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4" name="Group 233">
              <a:extLst>
                <a:ext uri="{FF2B5EF4-FFF2-40B4-BE49-F238E27FC236}">
                  <a16:creationId xmlns:a16="http://schemas.microsoft.com/office/drawing/2014/main" id="{93420751-694A-470C-AAB6-5F69DDCC0EED}"/>
                </a:ext>
              </a:extLst>
            </p:cNvPr>
            <p:cNvGrpSpPr/>
            <p:nvPr/>
          </p:nvGrpSpPr>
          <p:grpSpPr>
            <a:xfrm>
              <a:off x="8145388" y="1723745"/>
              <a:ext cx="1645729" cy="132942"/>
              <a:chOff x="0" y="563880"/>
              <a:chExt cx="2735580" cy="220980"/>
            </a:xfrm>
            <a:solidFill>
              <a:schemeClr val="bg1">
                <a:lumMod val="95000"/>
              </a:schemeClr>
            </a:solidFill>
          </p:grpSpPr>
          <p:sp>
            <p:nvSpPr>
              <p:cNvPr id="312" name="Rectangle 311">
                <a:extLst>
                  <a:ext uri="{FF2B5EF4-FFF2-40B4-BE49-F238E27FC236}">
                    <a16:creationId xmlns:a16="http://schemas.microsoft.com/office/drawing/2014/main" id="{3C8B5A9A-9C23-4AE5-9711-152B49BA930A}"/>
                  </a:ext>
                </a:extLst>
              </p:cNvPr>
              <p:cNvSpPr/>
              <p:nvPr/>
            </p:nvSpPr>
            <p:spPr>
              <a:xfrm>
                <a:off x="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3" name="Rectangle 312">
                <a:extLst>
                  <a:ext uri="{FF2B5EF4-FFF2-40B4-BE49-F238E27FC236}">
                    <a16:creationId xmlns:a16="http://schemas.microsoft.com/office/drawing/2014/main" id="{0520D634-6E77-49AD-9132-54B858FFBAB3}"/>
                  </a:ext>
                </a:extLst>
              </p:cNvPr>
              <p:cNvSpPr/>
              <p:nvPr/>
            </p:nvSpPr>
            <p:spPr>
              <a:xfrm>
                <a:off x="2794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4" name="Rectangle 313">
                <a:extLst>
                  <a:ext uri="{FF2B5EF4-FFF2-40B4-BE49-F238E27FC236}">
                    <a16:creationId xmlns:a16="http://schemas.microsoft.com/office/drawing/2014/main" id="{DF8109CB-75B3-4418-AB37-E2EA03AEE1E9}"/>
                  </a:ext>
                </a:extLst>
              </p:cNvPr>
              <p:cNvSpPr/>
              <p:nvPr/>
            </p:nvSpPr>
            <p:spPr>
              <a:xfrm>
                <a:off x="5588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5" name="Rectangle 314">
                <a:extLst>
                  <a:ext uri="{FF2B5EF4-FFF2-40B4-BE49-F238E27FC236}">
                    <a16:creationId xmlns:a16="http://schemas.microsoft.com/office/drawing/2014/main" id="{DFC2F101-B776-4490-9B2C-4C66B997C491}"/>
                  </a:ext>
                </a:extLst>
              </p:cNvPr>
              <p:cNvSpPr/>
              <p:nvPr/>
            </p:nvSpPr>
            <p:spPr>
              <a:xfrm>
                <a:off x="8382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6" name="Rectangle 315">
                <a:extLst>
                  <a:ext uri="{FF2B5EF4-FFF2-40B4-BE49-F238E27FC236}">
                    <a16:creationId xmlns:a16="http://schemas.microsoft.com/office/drawing/2014/main" id="{8B28EBBF-6AAD-4F64-B0C3-102807A7D6C5}"/>
                  </a:ext>
                </a:extLst>
              </p:cNvPr>
              <p:cNvSpPr/>
              <p:nvPr/>
            </p:nvSpPr>
            <p:spPr>
              <a:xfrm>
                <a:off x="11176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7" name="Rectangle 316">
                <a:extLst>
                  <a:ext uri="{FF2B5EF4-FFF2-40B4-BE49-F238E27FC236}">
                    <a16:creationId xmlns:a16="http://schemas.microsoft.com/office/drawing/2014/main" id="{9616FE0B-BD74-4CA3-9563-DC74802270F4}"/>
                  </a:ext>
                </a:extLst>
              </p:cNvPr>
              <p:cNvSpPr/>
              <p:nvPr/>
            </p:nvSpPr>
            <p:spPr>
              <a:xfrm>
                <a:off x="13970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8" name="Rectangle 317">
                <a:extLst>
                  <a:ext uri="{FF2B5EF4-FFF2-40B4-BE49-F238E27FC236}">
                    <a16:creationId xmlns:a16="http://schemas.microsoft.com/office/drawing/2014/main" id="{CDECE1D9-728C-4DFF-B0E8-C0127D84D626}"/>
                  </a:ext>
                </a:extLst>
              </p:cNvPr>
              <p:cNvSpPr/>
              <p:nvPr/>
            </p:nvSpPr>
            <p:spPr>
              <a:xfrm>
                <a:off x="16764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9" name="Rectangle 318">
                <a:extLst>
                  <a:ext uri="{FF2B5EF4-FFF2-40B4-BE49-F238E27FC236}">
                    <a16:creationId xmlns:a16="http://schemas.microsoft.com/office/drawing/2014/main" id="{256F8B4C-87A6-4112-BF82-C31D5C81F577}"/>
                  </a:ext>
                </a:extLst>
              </p:cNvPr>
              <p:cNvSpPr/>
              <p:nvPr/>
            </p:nvSpPr>
            <p:spPr>
              <a:xfrm>
                <a:off x="19558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0" name="Rectangle 319">
                <a:extLst>
                  <a:ext uri="{FF2B5EF4-FFF2-40B4-BE49-F238E27FC236}">
                    <a16:creationId xmlns:a16="http://schemas.microsoft.com/office/drawing/2014/main" id="{F261A536-DCF7-4112-A6D4-B6F419ABA096}"/>
                  </a:ext>
                </a:extLst>
              </p:cNvPr>
              <p:cNvSpPr/>
              <p:nvPr/>
            </p:nvSpPr>
            <p:spPr>
              <a:xfrm>
                <a:off x="22352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1" name="Rectangle 320">
                <a:extLst>
                  <a:ext uri="{FF2B5EF4-FFF2-40B4-BE49-F238E27FC236}">
                    <a16:creationId xmlns:a16="http://schemas.microsoft.com/office/drawing/2014/main" id="{759B3CE9-7964-436F-897B-751982ECBE26}"/>
                  </a:ext>
                </a:extLst>
              </p:cNvPr>
              <p:cNvSpPr/>
              <p:nvPr/>
            </p:nvSpPr>
            <p:spPr>
              <a:xfrm>
                <a:off x="25146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5" name="Group 234">
              <a:extLst>
                <a:ext uri="{FF2B5EF4-FFF2-40B4-BE49-F238E27FC236}">
                  <a16:creationId xmlns:a16="http://schemas.microsoft.com/office/drawing/2014/main" id="{E922F40F-AB70-4D62-84A9-DB09E050A7F3}"/>
                </a:ext>
              </a:extLst>
            </p:cNvPr>
            <p:cNvGrpSpPr/>
            <p:nvPr/>
          </p:nvGrpSpPr>
          <p:grpSpPr>
            <a:xfrm>
              <a:off x="8145388" y="1893360"/>
              <a:ext cx="1645729" cy="132942"/>
              <a:chOff x="0" y="845820"/>
              <a:chExt cx="2735580" cy="220980"/>
            </a:xfrm>
            <a:solidFill>
              <a:schemeClr val="bg1">
                <a:lumMod val="95000"/>
              </a:schemeClr>
            </a:solidFill>
          </p:grpSpPr>
          <p:sp>
            <p:nvSpPr>
              <p:cNvPr id="302" name="Rectangle 301">
                <a:extLst>
                  <a:ext uri="{FF2B5EF4-FFF2-40B4-BE49-F238E27FC236}">
                    <a16:creationId xmlns:a16="http://schemas.microsoft.com/office/drawing/2014/main" id="{8384C445-5868-42D8-8281-7BF607D29C7B}"/>
                  </a:ext>
                </a:extLst>
              </p:cNvPr>
              <p:cNvSpPr/>
              <p:nvPr/>
            </p:nvSpPr>
            <p:spPr>
              <a:xfrm>
                <a:off x="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3" name="Rectangle 302">
                <a:extLst>
                  <a:ext uri="{FF2B5EF4-FFF2-40B4-BE49-F238E27FC236}">
                    <a16:creationId xmlns:a16="http://schemas.microsoft.com/office/drawing/2014/main" id="{BE11A8EA-DC66-4739-B588-826F3AEF311D}"/>
                  </a:ext>
                </a:extLst>
              </p:cNvPr>
              <p:cNvSpPr/>
              <p:nvPr/>
            </p:nvSpPr>
            <p:spPr>
              <a:xfrm>
                <a:off x="2794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4" name="Rectangle 303">
                <a:extLst>
                  <a:ext uri="{FF2B5EF4-FFF2-40B4-BE49-F238E27FC236}">
                    <a16:creationId xmlns:a16="http://schemas.microsoft.com/office/drawing/2014/main" id="{7B24AB5E-86B5-4390-A478-48E4B6F17D7A}"/>
                  </a:ext>
                </a:extLst>
              </p:cNvPr>
              <p:cNvSpPr/>
              <p:nvPr/>
            </p:nvSpPr>
            <p:spPr>
              <a:xfrm>
                <a:off x="5588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5" name="Rectangle 304">
                <a:extLst>
                  <a:ext uri="{FF2B5EF4-FFF2-40B4-BE49-F238E27FC236}">
                    <a16:creationId xmlns:a16="http://schemas.microsoft.com/office/drawing/2014/main" id="{BB2D31DE-A0DA-4096-AC25-C28B588000DE}"/>
                  </a:ext>
                </a:extLst>
              </p:cNvPr>
              <p:cNvSpPr/>
              <p:nvPr/>
            </p:nvSpPr>
            <p:spPr>
              <a:xfrm>
                <a:off x="838199"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6" name="Rectangle 305">
                <a:extLst>
                  <a:ext uri="{FF2B5EF4-FFF2-40B4-BE49-F238E27FC236}">
                    <a16:creationId xmlns:a16="http://schemas.microsoft.com/office/drawing/2014/main" id="{45B7FFD8-175E-4E9B-9B2B-31800C49E666}"/>
                  </a:ext>
                </a:extLst>
              </p:cNvPr>
              <p:cNvSpPr/>
              <p:nvPr/>
            </p:nvSpPr>
            <p:spPr>
              <a:xfrm>
                <a:off x="11176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7" name="Rectangle 306">
                <a:extLst>
                  <a:ext uri="{FF2B5EF4-FFF2-40B4-BE49-F238E27FC236}">
                    <a16:creationId xmlns:a16="http://schemas.microsoft.com/office/drawing/2014/main" id="{051EB7DD-B649-496F-B989-C0B84789A125}"/>
                  </a:ext>
                </a:extLst>
              </p:cNvPr>
              <p:cNvSpPr/>
              <p:nvPr/>
            </p:nvSpPr>
            <p:spPr>
              <a:xfrm>
                <a:off x="1397000" y="845820"/>
                <a:ext cx="220980" cy="2209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8" name="Rectangle 307">
                <a:extLst>
                  <a:ext uri="{FF2B5EF4-FFF2-40B4-BE49-F238E27FC236}">
                    <a16:creationId xmlns:a16="http://schemas.microsoft.com/office/drawing/2014/main" id="{29EEAD96-1677-4ADC-9B2A-CD099A5D9962}"/>
                  </a:ext>
                </a:extLst>
              </p:cNvPr>
              <p:cNvSpPr/>
              <p:nvPr/>
            </p:nvSpPr>
            <p:spPr>
              <a:xfrm>
                <a:off x="16764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9" name="Rectangle 308">
                <a:extLst>
                  <a:ext uri="{FF2B5EF4-FFF2-40B4-BE49-F238E27FC236}">
                    <a16:creationId xmlns:a16="http://schemas.microsoft.com/office/drawing/2014/main" id="{33C1B2B1-9140-4605-B1FA-609B84C87DB3}"/>
                  </a:ext>
                </a:extLst>
              </p:cNvPr>
              <p:cNvSpPr/>
              <p:nvPr/>
            </p:nvSpPr>
            <p:spPr>
              <a:xfrm>
                <a:off x="19558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0" name="Rectangle 309">
                <a:extLst>
                  <a:ext uri="{FF2B5EF4-FFF2-40B4-BE49-F238E27FC236}">
                    <a16:creationId xmlns:a16="http://schemas.microsoft.com/office/drawing/2014/main" id="{7981DA9B-787C-4FE8-8614-FCF1DF87ABF0}"/>
                  </a:ext>
                </a:extLst>
              </p:cNvPr>
              <p:cNvSpPr/>
              <p:nvPr/>
            </p:nvSpPr>
            <p:spPr>
              <a:xfrm>
                <a:off x="22352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1" name="Rectangle 310">
                <a:extLst>
                  <a:ext uri="{FF2B5EF4-FFF2-40B4-BE49-F238E27FC236}">
                    <a16:creationId xmlns:a16="http://schemas.microsoft.com/office/drawing/2014/main" id="{EA1A76A7-403D-4D5F-8640-8C79567A8681}"/>
                  </a:ext>
                </a:extLst>
              </p:cNvPr>
              <p:cNvSpPr/>
              <p:nvPr/>
            </p:nvSpPr>
            <p:spPr>
              <a:xfrm>
                <a:off x="25146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6" name="Group 235">
              <a:extLst>
                <a:ext uri="{FF2B5EF4-FFF2-40B4-BE49-F238E27FC236}">
                  <a16:creationId xmlns:a16="http://schemas.microsoft.com/office/drawing/2014/main" id="{613805CE-89FE-4BA5-B6D5-F6C756188849}"/>
                </a:ext>
              </a:extLst>
            </p:cNvPr>
            <p:cNvGrpSpPr/>
            <p:nvPr/>
          </p:nvGrpSpPr>
          <p:grpSpPr>
            <a:xfrm>
              <a:off x="8145388" y="2062976"/>
              <a:ext cx="1645729" cy="132942"/>
              <a:chOff x="0" y="1127760"/>
              <a:chExt cx="2735580" cy="220980"/>
            </a:xfrm>
            <a:solidFill>
              <a:schemeClr val="bg1">
                <a:lumMod val="95000"/>
              </a:schemeClr>
            </a:solidFill>
          </p:grpSpPr>
          <p:sp>
            <p:nvSpPr>
              <p:cNvPr id="292" name="Rectangle 291">
                <a:extLst>
                  <a:ext uri="{FF2B5EF4-FFF2-40B4-BE49-F238E27FC236}">
                    <a16:creationId xmlns:a16="http://schemas.microsoft.com/office/drawing/2014/main" id="{F00D0486-64D1-481A-92BB-F1F509DA644A}"/>
                  </a:ext>
                </a:extLst>
              </p:cNvPr>
              <p:cNvSpPr/>
              <p:nvPr/>
            </p:nvSpPr>
            <p:spPr>
              <a:xfrm>
                <a:off x="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3" name="Rectangle 292">
                <a:extLst>
                  <a:ext uri="{FF2B5EF4-FFF2-40B4-BE49-F238E27FC236}">
                    <a16:creationId xmlns:a16="http://schemas.microsoft.com/office/drawing/2014/main" id="{78D5094D-24D1-4D0F-AAD8-AA172DBA5B46}"/>
                  </a:ext>
                </a:extLst>
              </p:cNvPr>
              <p:cNvSpPr/>
              <p:nvPr/>
            </p:nvSpPr>
            <p:spPr>
              <a:xfrm>
                <a:off x="2794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4" name="Rectangle 293">
                <a:extLst>
                  <a:ext uri="{FF2B5EF4-FFF2-40B4-BE49-F238E27FC236}">
                    <a16:creationId xmlns:a16="http://schemas.microsoft.com/office/drawing/2014/main" id="{DB7423B6-9591-475C-AB6A-B421F9DA7138}"/>
                  </a:ext>
                </a:extLst>
              </p:cNvPr>
              <p:cNvSpPr/>
              <p:nvPr/>
            </p:nvSpPr>
            <p:spPr>
              <a:xfrm>
                <a:off x="5588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5" name="Rectangle 294">
                <a:extLst>
                  <a:ext uri="{FF2B5EF4-FFF2-40B4-BE49-F238E27FC236}">
                    <a16:creationId xmlns:a16="http://schemas.microsoft.com/office/drawing/2014/main" id="{22A57002-731C-4B1D-BBF2-F74973D3A065}"/>
                  </a:ext>
                </a:extLst>
              </p:cNvPr>
              <p:cNvSpPr/>
              <p:nvPr/>
            </p:nvSpPr>
            <p:spPr>
              <a:xfrm>
                <a:off x="8382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6" name="Rectangle 295">
                <a:extLst>
                  <a:ext uri="{FF2B5EF4-FFF2-40B4-BE49-F238E27FC236}">
                    <a16:creationId xmlns:a16="http://schemas.microsoft.com/office/drawing/2014/main" id="{346F1D81-E626-4E76-AFDE-F3307BA55CF2}"/>
                  </a:ext>
                </a:extLst>
              </p:cNvPr>
              <p:cNvSpPr/>
              <p:nvPr/>
            </p:nvSpPr>
            <p:spPr>
              <a:xfrm>
                <a:off x="11176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7" name="Rectangle 296">
                <a:extLst>
                  <a:ext uri="{FF2B5EF4-FFF2-40B4-BE49-F238E27FC236}">
                    <a16:creationId xmlns:a16="http://schemas.microsoft.com/office/drawing/2014/main" id="{D15EBA44-BE15-443A-8306-E1712B9AFB90}"/>
                  </a:ext>
                </a:extLst>
              </p:cNvPr>
              <p:cNvSpPr/>
              <p:nvPr/>
            </p:nvSpPr>
            <p:spPr>
              <a:xfrm>
                <a:off x="13970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8" name="Rectangle 297">
                <a:extLst>
                  <a:ext uri="{FF2B5EF4-FFF2-40B4-BE49-F238E27FC236}">
                    <a16:creationId xmlns:a16="http://schemas.microsoft.com/office/drawing/2014/main" id="{56943460-49ED-437D-AC79-6A94652B6FA4}"/>
                  </a:ext>
                </a:extLst>
              </p:cNvPr>
              <p:cNvSpPr/>
              <p:nvPr/>
            </p:nvSpPr>
            <p:spPr>
              <a:xfrm>
                <a:off x="1676400" y="1127760"/>
                <a:ext cx="220980" cy="2209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9" name="Rectangle 298">
                <a:extLst>
                  <a:ext uri="{FF2B5EF4-FFF2-40B4-BE49-F238E27FC236}">
                    <a16:creationId xmlns:a16="http://schemas.microsoft.com/office/drawing/2014/main" id="{87484804-B947-4EE4-9DC0-CF0AC96CE7D8}"/>
                  </a:ext>
                </a:extLst>
              </p:cNvPr>
              <p:cNvSpPr/>
              <p:nvPr/>
            </p:nvSpPr>
            <p:spPr>
              <a:xfrm>
                <a:off x="19558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0" name="Rectangle 299">
                <a:extLst>
                  <a:ext uri="{FF2B5EF4-FFF2-40B4-BE49-F238E27FC236}">
                    <a16:creationId xmlns:a16="http://schemas.microsoft.com/office/drawing/2014/main" id="{A3709BB6-4CCB-4BE5-BF2C-714519254B5F}"/>
                  </a:ext>
                </a:extLst>
              </p:cNvPr>
              <p:cNvSpPr/>
              <p:nvPr/>
            </p:nvSpPr>
            <p:spPr>
              <a:xfrm>
                <a:off x="22352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1" name="Rectangle 300">
                <a:extLst>
                  <a:ext uri="{FF2B5EF4-FFF2-40B4-BE49-F238E27FC236}">
                    <a16:creationId xmlns:a16="http://schemas.microsoft.com/office/drawing/2014/main" id="{DCEE12FC-AEE6-4D6C-A44F-7BAD8B4B1932}"/>
                  </a:ext>
                </a:extLst>
              </p:cNvPr>
              <p:cNvSpPr/>
              <p:nvPr/>
            </p:nvSpPr>
            <p:spPr>
              <a:xfrm>
                <a:off x="25146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7" name="Group 236">
              <a:extLst>
                <a:ext uri="{FF2B5EF4-FFF2-40B4-BE49-F238E27FC236}">
                  <a16:creationId xmlns:a16="http://schemas.microsoft.com/office/drawing/2014/main" id="{836D41D1-102B-4BE2-BE9D-7D224981DC0D}"/>
                </a:ext>
              </a:extLst>
            </p:cNvPr>
            <p:cNvGrpSpPr/>
            <p:nvPr/>
          </p:nvGrpSpPr>
          <p:grpSpPr>
            <a:xfrm>
              <a:off x="8145388" y="2232591"/>
              <a:ext cx="1645729" cy="132942"/>
              <a:chOff x="0" y="1409700"/>
              <a:chExt cx="2735580" cy="220980"/>
            </a:xfrm>
            <a:solidFill>
              <a:schemeClr val="bg1">
                <a:lumMod val="95000"/>
              </a:schemeClr>
            </a:solidFill>
          </p:grpSpPr>
          <p:sp>
            <p:nvSpPr>
              <p:cNvPr id="282" name="Rectangle 281">
                <a:extLst>
                  <a:ext uri="{FF2B5EF4-FFF2-40B4-BE49-F238E27FC236}">
                    <a16:creationId xmlns:a16="http://schemas.microsoft.com/office/drawing/2014/main" id="{DDA636D2-4D80-4B86-B06B-BBF7BAC7C44E}"/>
                  </a:ext>
                </a:extLst>
              </p:cNvPr>
              <p:cNvSpPr/>
              <p:nvPr/>
            </p:nvSpPr>
            <p:spPr>
              <a:xfrm>
                <a:off x="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3" name="Rectangle 282">
                <a:extLst>
                  <a:ext uri="{FF2B5EF4-FFF2-40B4-BE49-F238E27FC236}">
                    <a16:creationId xmlns:a16="http://schemas.microsoft.com/office/drawing/2014/main" id="{B579E8EA-8F7A-4BF3-A6AB-AE09151A036E}"/>
                  </a:ext>
                </a:extLst>
              </p:cNvPr>
              <p:cNvSpPr/>
              <p:nvPr/>
            </p:nvSpPr>
            <p:spPr>
              <a:xfrm>
                <a:off x="2794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4" name="Rectangle 283">
                <a:extLst>
                  <a:ext uri="{FF2B5EF4-FFF2-40B4-BE49-F238E27FC236}">
                    <a16:creationId xmlns:a16="http://schemas.microsoft.com/office/drawing/2014/main" id="{85E22794-B1CC-4AB1-8CCE-970DA9FDB559}"/>
                  </a:ext>
                </a:extLst>
              </p:cNvPr>
              <p:cNvSpPr/>
              <p:nvPr/>
            </p:nvSpPr>
            <p:spPr>
              <a:xfrm>
                <a:off x="5588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5" name="Rectangle 284">
                <a:extLst>
                  <a:ext uri="{FF2B5EF4-FFF2-40B4-BE49-F238E27FC236}">
                    <a16:creationId xmlns:a16="http://schemas.microsoft.com/office/drawing/2014/main" id="{34E91E06-2207-41E5-A20E-64BEF6A6FF93}"/>
                  </a:ext>
                </a:extLst>
              </p:cNvPr>
              <p:cNvSpPr/>
              <p:nvPr/>
            </p:nvSpPr>
            <p:spPr>
              <a:xfrm>
                <a:off x="8382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6" name="Rectangle 285">
                <a:extLst>
                  <a:ext uri="{FF2B5EF4-FFF2-40B4-BE49-F238E27FC236}">
                    <a16:creationId xmlns:a16="http://schemas.microsoft.com/office/drawing/2014/main" id="{FA8B0A83-2DA8-4AD8-B0DC-E3A43F3DCEC7}"/>
                  </a:ext>
                </a:extLst>
              </p:cNvPr>
              <p:cNvSpPr/>
              <p:nvPr/>
            </p:nvSpPr>
            <p:spPr>
              <a:xfrm>
                <a:off x="11176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7" name="Rectangle 286">
                <a:extLst>
                  <a:ext uri="{FF2B5EF4-FFF2-40B4-BE49-F238E27FC236}">
                    <a16:creationId xmlns:a16="http://schemas.microsoft.com/office/drawing/2014/main" id="{FEEA5136-5991-40C6-AABF-2F0027C0C1CA}"/>
                  </a:ext>
                </a:extLst>
              </p:cNvPr>
              <p:cNvSpPr/>
              <p:nvPr/>
            </p:nvSpPr>
            <p:spPr>
              <a:xfrm>
                <a:off x="13970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8" name="Rectangle 287">
                <a:extLst>
                  <a:ext uri="{FF2B5EF4-FFF2-40B4-BE49-F238E27FC236}">
                    <a16:creationId xmlns:a16="http://schemas.microsoft.com/office/drawing/2014/main" id="{62F867EE-8CDC-4A5C-B63A-1144EDEFB5F8}"/>
                  </a:ext>
                </a:extLst>
              </p:cNvPr>
              <p:cNvSpPr/>
              <p:nvPr/>
            </p:nvSpPr>
            <p:spPr>
              <a:xfrm>
                <a:off x="16764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9" name="Rectangle 288">
                <a:extLst>
                  <a:ext uri="{FF2B5EF4-FFF2-40B4-BE49-F238E27FC236}">
                    <a16:creationId xmlns:a16="http://schemas.microsoft.com/office/drawing/2014/main" id="{C04A066D-C21F-4D75-B026-7BD75F49D2AA}"/>
                  </a:ext>
                </a:extLst>
              </p:cNvPr>
              <p:cNvSpPr/>
              <p:nvPr/>
            </p:nvSpPr>
            <p:spPr>
              <a:xfrm>
                <a:off x="1955800" y="1409700"/>
                <a:ext cx="220980" cy="2209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0" name="Rectangle 289">
                <a:extLst>
                  <a:ext uri="{FF2B5EF4-FFF2-40B4-BE49-F238E27FC236}">
                    <a16:creationId xmlns:a16="http://schemas.microsoft.com/office/drawing/2014/main" id="{A6787E88-48A7-4873-A022-CFD2F056593B}"/>
                  </a:ext>
                </a:extLst>
              </p:cNvPr>
              <p:cNvSpPr/>
              <p:nvPr/>
            </p:nvSpPr>
            <p:spPr>
              <a:xfrm>
                <a:off x="22352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1" name="Rectangle 290">
                <a:extLst>
                  <a:ext uri="{FF2B5EF4-FFF2-40B4-BE49-F238E27FC236}">
                    <a16:creationId xmlns:a16="http://schemas.microsoft.com/office/drawing/2014/main" id="{AFCAAE35-7303-4A8B-A4B8-0D756E42D268}"/>
                  </a:ext>
                </a:extLst>
              </p:cNvPr>
              <p:cNvSpPr/>
              <p:nvPr/>
            </p:nvSpPr>
            <p:spPr>
              <a:xfrm>
                <a:off x="25146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8" name="Group 237">
              <a:extLst>
                <a:ext uri="{FF2B5EF4-FFF2-40B4-BE49-F238E27FC236}">
                  <a16:creationId xmlns:a16="http://schemas.microsoft.com/office/drawing/2014/main" id="{888F19E1-9F82-4B41-AEE8-20B3D816B387}"/>
                </a:ext>
              </a:extLst>
            </p:cNvPr>
            <p:cNvGrpSpPr/>
            <p:nvPr/>
          </p:nvGrpSpPr>
          <p:grpSpPr>
            <a:xfrm>
              <a:off x="8145388" y="2402207"/>
              <a:ext cx="1645729" cy="132942"/>
              <a:chOff x="0" y="1691640"/>
              <a:chExt cx="2735580" cy="220980"/>
            </a:xfrm>
            <a:solidFill>
              <a:schemeClr val="bg1">
                <a:lumMod val="95000"/>
              </a:schemeClr>
            </a:solidFill>
          </p:grpSpPr>
          <p:sp>
            <p:nvSpPr>
              <p:cNvPr id="272" name="Rectangle 271">
                <a:extLst>
                  <a:ext uri="{FF2B5EF4-FFF2-40B4-BE49-F238E27FC236}">
                    <a16:creationId xmlns:a16="http://schemas.microsoft.com/office/drawing/2014/main" id="{C0A9067B-8CA1-4CBA-A839-C582F7C692B0}"/>
                  </a:ext>
                </a:extLst>
              </p:cNvPr>
              <p:cNvSpPr/>
              <p:nvPr/>
            </p:nvSpPr>
            <p:spPr>
              <a:xfrm>
                <a:off x="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3" name="Rectangle 272">
                <a:extLst>
                  <a:ext uri="{FF2B5EF4-FFF2-40B4-BE49-F238E27FC236}">
                    <a16:creationId xmlns:a16="http://schemas.microsoft.com/office/drawing/2014/main" id="{C985E357-914D-4D7B-AB0F-35717D3CE9F0}"/>
                  </a:ext>
                </a:extLst>
              </p:cNvPr>
              <p:cNvSpPr/>
              <p:nvPr/>
            </p:nvSpPr>
            <p:spPr>
              <a:xfrm>
                <a:off x="2794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4" name="Rectangle 273">
                <a:extLst>
                  <a:ext uri="{FF2B5EF4-FFF2-40B4-BE49-F238E27FC236}">
                    <a16:creationId xmlns:a16="http://schemas.microsoft.com/office/drawing/2014/main" id="{5121777F-AFE5-4548-BB94-6B20621A0D91}"/>
                  </a:ext>
                </a:extLst>
              </p:cNvPr>
              <p:cNvSpPr/>
              <p:nvPr/>
            </p:nvSpPr>
            <p:spPr>
              <a:xfrm>
                <a:off x="5588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5" name="Rectangle 274">
                <a:extLst>
                  <a:ext uri="{FF2B5EF4-FFF2-40B4-BE49-F238E27FC236}">
                    <a16:creationId xmlns:a16="http://schemas.microsoft.com/office/drawing/2014/main" id="{91C62363-DC53-43EA-9E57-A60A6B7E0DC6}"/>
                  </a:ext>
                </a:extLst>
              </p:cNvPr>
              <p:cNvSpPr/>
              <p:nvPr/>
            </p:nvSpPr>
            <p:spPr>
              <a:xfrm>
                <a:off x="8382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6" name="Rectangle 275">
                <a:extLst>
                  <a:ext uri="{FF2B5EF4-FFF2-40B4-BE49-F238E27FC236}">
                    <a16:creationId xmlns:a16="http://schemas.microsoft.com/office/drawing/2014/main" id="{E37F342D-1A65-43EE-AEB1-4E15108BB749}"/>
                  </a:ext>
                </a:extLst>
              </p:cNvPr>
              <p:cNvSpPr/>
              <p:nvPr/>
            </p:nvSpPr>
            <p:spPr>
              <a:xfrm>
                <a:off x="11176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7" name="Rectangle 276">
                <a:extLst>
                  <a:ext uri="{FF2B5EF4-FFF2-40B4-BE49-F238E27FC236}">
                    <a16:creationId xmlns:a16="http://schemas.microsoft.com/office/drawing/2014/main" id="{5A245AC5-EB69-499D-AC4F-886E5263CC61}"/>
                  </a:ext>
                </a:extLst>
              </p:cNvPr>
              <p:cNvSpPr/>
              <p:nvPr/>
            </p:nvSpPr>
            <p:spPr>
              <a:xfrm>
                <a:off x="13970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8" name="Rectangle 277">
                <a:extLst>
                  <a:ext uri="{FF2B5EF4-FFF2-40B4-BE49-F238E27FC236}">
                    <a16:creationId xmlns:a16="http://schemas.microsoft.com/office/drawing/2014/main" id="{4EFF1B72-03FC-491B-A46A-CCD4A11ABFB0}"/>
                  </a:ext>
                </a:extLst>
              </p:cNvPr>
              <p:cNvSpPr/>
              <p:nvPr/>
            </p:nvSpPr>
            <p:spPr>
              <a:xfrm>
                <a:off x="16764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9" name="Rectangle 278">
                <a:extLst>
                  <a:ext uri="{FF2B5EF4-FFF2-40B4-BE49-F238E27FC236}">
                    <a16:creationId xmlns:a16="http://schemas.microsoft.com/office/drawing/2014/main" id="{2604BB7B-D1EF-4CB5-BED4-E62FD6F2B2AC}"/>
                  </a:ext>
                </a:extLst>
              </p:cNvPr>
              <p:cNvSpPr/>
              <p:nvPr/>
            </p:nvSpPr>
            <p:spPr>
              <a:xfrm>
                <a:off x="19558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0" name="Rectangle 279">
                <a:extLst>
                  <a:ext uri="{FF2B5EF4-FFF2-40B4-BE49-F238E27FC236}">
                    <a16:creationId xmlns:a16="http://schemas.microsoft.com/office/drawing/2014/main" id="{7A3BB399-79EA-498A-A5B1-78C2034CAB9E}"/>
                  </a:ext>
                </a:extLst>
              </p:cNvPr>
              <p:cNvSpPr/>
              <p:nvPr/>
            </p:nvSpPr>
            <p:spPr>
              <a:xfrm>
                <a:off x="22352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1" name="Rectangle 280">
                <a:extLst>
                  <a:ext uri="{FF2B5EF4-FFF2-40B4-BE49-F238E27FC236}">
                    <a16:creationId xmlns:a16="http://schemas.microsoft.com/office/drawing/2014/main" id="{4785C545-15EF-49B3-9FE9-B901F94C5A77}"/>
                  </a:ext>
                </a:extLst>
              </p:cNvPr>
              <p:cNvSpPr/>
              <p:nvPr/>
            </p:nvSpPr>
            <p:spPr>
              <a:xfrm>
                <a:off x="25146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9" name="Group 238">
              <a:extLst>
                <a:ext uri="{FF2B5EF4-FFF2-40B4-BE49-F238E27FC236}">
                  <a16:creationId xmlns:a16="http://schemas.microsoft.com/office/drawing/2014/main" id="{2B0621E2-00AD-49A1-81CD-34F95F6FCA5D}"/>
                </a:ext>
              </a:extLst>
            </p:cNvPr>
            <p:cNvGrpSpPr/>
            <p:nvPr/>
          </p:nvGrpSpPr>
          <p:grpSpPr>
            <a:xfrm>
              <a:off x="8145388" y="2571822"/>
              <a:ext cx="1645729" cy="132942"/>
              <a:chOff x="0" y="1973580"/>
              <a:chExt cx="2735580" cy="220980"/>
            </a:xfrm>
            <a:solidFill>
              <a:schemeClr val="bg1">
                <a:lumMod val="95000"/>
              </a:schemeClr>
            </a:solidFill>
          </p:grpSpPr>
          <p:sp>
            <p:nvSpPr>
              <p:cNvPr id="262" name="Rectangle 261">
                <a:extLst>
                  <a:ext uri="{FF2B5EF4-FFF2-40B4-BE49-F238E27FC236}">
                    <a16:creationId xmlns:a16="http://schemas.microsoft.com/office/drawing/2014/main" id="{0B453E81-07DD-459F-A759-EC5FFFC79216}"/>
                  </a:ext>
                </a:extLst>
              </p:cNvPr>
              <p:cNvSpPr/>
              <p:nvPr/>
            </p:nvSpPr>
            <p:spPr>
              <a:xfrm>
                <a:off x="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3" name="Rectangle 262">
                <a:extLst>
                  <a:ext uri="{FF2B5EF4-FFF2-40B4-BE49-F238E27FC236}">
                    <a16:creationId xmlns:a16="http://schemas.microsoft.com/office/drawing/2014/main" id="{EE5A3B7B-E0E3-4206-8812-F6ABF2239A23}"/>
                  </a:ext>
                </a:extLst>
              </p:cNvPr>
              <p:cNvSpPr/>
              <p:nvPr/>
            </p:nvSpPr>
            <p:spPr>
              <a:xfrm>
                <a:off x="2794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4" name="Rectangle 263">
                <a:extLst>
                  <a:ext uri="{FF2B5EF4-FFF2-40B4-BE49-F238E27FC236}">
                    <a16:creationId xmlns:a16="http://schemas.microsoft.com/office/drawing/2014/main" id="{D6CE9766-F0D2-4F4C-837C-2B0D64ABFFC6}"/>
                  </a:ext>
                </a:extLst>
              </p:cNvPr>
              <p:cNvSpPr/>
              <p:nvPr/>
            </p:nvSpPr>
            <p:spPr>
              <a:xfrm>
                <a:off x="5588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5" name="Rectangle 264">
                <a:extLst>
                  <a:ext uri="{FF2B5EF4-FFF2-40B4-BE49-F238E27FC236}">
                    <a16:creationId xmlns:a16="http://schemas.microsoft.com/office/drawing/2014/main" id="{CF08D41A-84D3-42C6-9B4E-D5334BBC1407}"/>
                  </a:ext>
                </a:extLst>
              </p:cNvPr>
              <p:cNvSpPr/>
              <p:nvPr/>
            </p:nvSpPr>
            <p:spPr>
              <a:xfrm>
                <a:off x="8382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6" name="Rectangle 265">
                <a:extLst>
                  <a:ext uri="{FF2B5EF4-FFF2-40B4-BE49-F238E27FC236}">
                    <a16:creationId xmlns:a16="http://schemas.microsoft.com/office/drawing/2014/main" id="{D52B3D37-40C2-4837-B6BF-3F3C6B2D3D62}"/>
                  </a:ext>
                </a:extLst>
              </p:cNvPr>
              <p:cNvSpPr/>
              <p:nvPr/>
            </p:nvSpPr>
            <p:spPr>
              <a:xfrm>
                <a:off x="11176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7" name="Rectangle 266">
                <a:extLst>
                  <a:ext uri="{FF2B5EF4-FFF2-40B4-BE49-F238E27FC236}">
                    <a16:creationId xmlns:a16="http://schemas.microsoft.com/office/drawing/2014/main" id="{655553B1-C989-48BB-9A44-1F1F55434CDC}"/>
                  </a:ext>
                </a:extLst>
              </p:cNvPr>
              <p:cNvSpPr/>
              <p:nvPr/>
            </p:nvSpPr>
            <p:spPr>
              <a:xfrm>
                <a:off x="13970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8" name="Rectangle 267">
                <a:extLst>
                  <a:ext uri="{FF2B5EF4-FFF2-40B4-BE49-F238E27FC236}">
                    <a16:creationId xmlns:a16="http://schemas.microsoft.com/office/drawing/2014/main" id="{A27E546F-8016-4B42-B0FE-A7C45444174E}"/>
                  </a:ext>
                </a:extLst>
              </p:cNvPr>
              <p:cNvSpPr/>
              <p:nvPr/>
            </p:nvSpPr>
            <p:spPr>
              <a:xfrm>
                <a:off x="16764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9" name="Rectangle 268">
                <a:extLst>
                  <a:ext uri="{FF2B5EF4-FFF2-40B4-BE49-F238E27FC236}">
                    <a16:creationId xmlns:a16="http://schemas.microsoft.com/office/drawing/2014/main" id="{307BE828-4312-4957-8D16-0A03D96204EF}"/>
                  </a:ext>
                </a:extLst>
              </p:cNvPr>
              <p:cNvSpPr/>
              <p:nvPr/>
            </p:nvSpPr>
            <p:spPr>
              <a:xfrm>
                <a:off x="19558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0" name="Rectangle 269">
                <a:extLst>
                  <a:ext uri="{FF2B5EF4-FFF2-40B4-BE49-F238E27FC236}">
                    <a16:creationId xmlns:a16="http://schemas.microsoft.com/office/drawing/2014/main" id="{2BF8001F-A615-4CC1-B1AE-56C26232B0FC}"/>
                  </a:ext>
                </a:extLst>
              </p:cNvPr>
              <p:cNvSpPr/>
              <p:nvPr/>
            </p:nvSpPr>
            <p:spPr>
              <a:xfrm>
                <a:off x="22352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1" name="Rectangle 270">
                <a:extLst>
                  <a:ext uri="{FF2B5EF4-FFF2-40B4-BE49-F238E27FC236}">
                    <a16:creationId xmlns:a16="http://schemas.microsoft.com/office/drawing/2014/main" id="{3FCAB27F-2E58-420E-B436-7325778B6F10}"/>
                  </a:ext>
                </a:extLst>
              </p:cNvPr>
              <p:cNvSpPr/>
              <p:nvPr/>
            </p:nvSpPr>
            <p:spPr>
              <a:xfrm>
                <a:off x="25146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40" name="Group 239">
              <a:extLst>
                <a:ext uri="{FF2B5EF4-FFF2-40B4-BE49-F238E27FC236}">
                  <a16:creationId xmlns:a16="http://schemas.microsoft.com/office/drawing/2014/main" id="{DA3F85A2-9AB7-485E-8B2B-78FCC529EED9}"/>
                </a:ext>
              </a:extLst>
            </p:cNvPr>
            <p:cNvGrpSpPr/>
            <p:nvPr/>
          </p:nvGrpSpPr>
          <p:grpSpPr>
            <a:xfrm>
              <a:off x="8145388" y="2741438"/>
              <a:ext cx="1645729" cy="132942"/>
              <a:chOff x="0" y="2255520"/>
              <a:chExt cx="2735580" cy="220980"/>
            </a:xfrm>
            <a:solidFill>
              <a:schemeClr val="bg1">
                <a:lumMod val="95000"/>
              </a:schemeClr>
            </a:solidFill>
          </p:grpSpPr>
          <p:sp>
            <p:nvSpPr>
              <p:cNvPr id="252" name="Rectangle 251">
                <a:extLst>
                  <a:ext uri="{FF2B5EF4-FFF2-40B4-BE49-F238E27FC236}">
                    <a16:creationId xmlns:a16="http://schemas.microsoft.com/office/drawing/2014/main" id="{4319B733-DCEC-497E-97C8-287F982DE711}"/>
                  </a:ext>
                </a:extLst>
              </p:cNvPr>
              <p:cNvSpPr/>
              <p:nvPr/>
            </p:nvSpPr>
            <p:spPr>
              <a:xfrm>
                <a:off x="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3" name="Rectangle 252">
                <a:extLst>
                  <a:ext uri="{FF2B5EF4-FFF2-40B4-BE49-F238E27FC236}">
                    <a16:creationId xmlns:a16="http://schemas.microsoft.com/office/drawing/2014/main" id="{8E75E93F-9B1F-4B21-9BEF-79D72F83335A}"/>
                  </a:ext>
                </a:extLst>
              </p:cNvPr>
              <p:cNvSpPr/>
              <p:nvPr/>
            </p:nvSpPr>
            <p:spPr>
              <a:xfrm>
                <a:off x="279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4" name="Rectangle 253">
                <a:extLst>
                  <a:ext uri="{FF2B5EF4-FFF2-40B4-BE49-F238E27FC236}">
                    <a16:creationId xmlns:a16="http://schemas.microsoft.com/office/drawing/2014/main" id="{4CF6DC28-1E39-4FED-A05B-C66343B00355}"/>
                  </a:ext>
                </a:extLst>
              </p:cNvPr>
              <p:cNvSpPr/>
              <p:nvPr/>
            </p:nvSpPr>
            <p:spPr>
              <a:xfrm>
                <a:off x="5588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5" name="Rectangle 254">
                <a:extLst>
                  <a:ext uri="{FF2B5EF4-FFF2-40B4-BE49-F238E27FC236}">
                    <a16:creationId xmlns:a16="http://schemas.microsoft.com/office/drawing/2014/main" id="{E46A5A0D-DB54-433E-825A-DB2B00B132D1}"/>
                  </a:ext>
                </a:extLst>
              </p:cNvPr>
              <p:cNvSpPr/>
              <p:nvPr/>
            </p:nvSpPr>
            <p:spPr>
              <a:xfrm>
                <a:off x="8382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6" name="Rectangle 255">
                <a:extLst>
                  <a:ext uri="{FF2B5EF4-FFF2-40B4-BE49-F238E27FC236}">
                    <a16:creationId xmlns:a16="http://schemas.microsoft.com/office/drawing/2014/main" id="{E5FD9694-D553-4D0F-9A06-D94319B7E366}"/>
                  </a:ext>
                </a:extLst>
              </p:cNvPr>
              <p:cNvSpPr/>
              <p:nvPr/>
            </p:nvSpPr>
            <p:spPr>
              <a:xfrm>
                <a:off x="11176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7" name="Rectangle 256">
                <a:extLst>
                  <a:ext uri="{FF2B5EF4-FFF2-40B4-BE49-F238E27FC236}">
                    <a16:creationId xmlns:a16="http://schemas.microsoft.com/office/drawing/2014/main" id="{9DB8AC17-D8A1-472B-BD75-721A478243E4}"/>
                  </a:ext>
                </a:extLst>
              </p:cNvPr>
              <p:cNvSpPr/>
              <p:nvPr/>
            </p:nvSpPr>
            <p:spPr>
              <a:xfrm>
                <a:off x="13970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8" name="Rectangle 257">
                <a:extLst>
                  <a:ext uri="{FF2B5EF4-FFF2-40B4-BE49-F238E27FC236}">
                    <a16:creationId xmlns:a16="http://schemas.microsoft.com/office/drawing/2014/main" id="{6B84CB7B-C6F5-446E-A447-44CCBCD2B36F}"/>
                  </a:ext>
                </a:extLst>
              </p:cNvPr>
              <p:cNvSpPr/>
              <p:nvPr/>
            </p:nvSpPr>
            <p:spPr>
              <a:xfrm>
                <a:off x="1676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9" name="Rectangle 258">
                <a:extLst>
                  <a:ext uri="{FF2B5EF4-FFF2-40B4-BE49-F238E27FC236}">
                    <a16:creationId xmlns:a16="http://schemas.microsoft.com/office/drawing/2014/main" id="{6F65E8CD-6B7A-4FA4-BAE1-EC5A4B002381}"/>
                  </a:ext>
                </a:extLst>
              </p:cNvPr>
              <p:cNvSpPr/>
              <p:nvPr/>
            </p:nvSpPr>
            <p:spPr>
              <a:xfrm>
                <a:off x="19558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0" name="Rectangle 259">
                <a:extLst>
                  <a:ext uri="{FF2B5EF4-FFF2-40B4-BE49-F238E27FC236}">
                    <a16:creationId xmlns:a16="http://schemas.microsoft.com/office/drawing/2014/main" id="{FC504FA6-1A52-4CF3-9B4D-B9CFAFE158F6}"/>
                  </a:ext>
                </a:extLst>
              </p:cNvPr>
              <p:cNvSpPr/>
              <p:nvPr/>
            </p:nvSpPr>
            <p:spPr>
              <a:xfrm>
                <a:off x="22352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1" name="Rectangle 260">
                <a:extLst>
                  <a:ext uri="{FF2B5EF4-FFF2-40B4-BE49-F238E27FC236}">
                    <a16:creationId xmlns:a16="http://schemas.microsoft.com/office/drawing/2014/main" id="{AB640C8D-96E4-4EE1-935D-C4A2AF251C3B}"/>
                  </a:ext>
                </a:extLst>
              </p:cNvPr>
              <p:cNvSpPr/>
              <p:nvPr/>
            </p:nvSpPr>
            <p:spPr>
              <a:xfrm>
                <a:off x="25146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41" name="Group 240">
              <a:extLst>
                <a:ext uri="{FF2B5EF4-FFF2-40B4-BE49-F238E27FC236}">
                  <a16:creationId xmlns:a16="http://schemas.microsoft.com/office/drawing/2014/main" id="{81E937E4-203E-4D72-BEEF-708DAC7A0F77}"/>
                </a:ext>
              </a:extLst>
            </p:cNvPr>
            <p:cNvGrpSpPr/>
            <p:nvPr/>
          </p:nvGrpSpPr>
          <p:grpSpPr>
            <a:xfrm>
              <a:off x="8145388" y="2911053"/>
              <a:ext cx="1645729" cy="132942"/>
              <a:chOff x="0" y="2537460"/>
              <a:chExt cx="2735580" cy="220980"/>
            </a:xfrm>
            <a:solidFill>
              <a:schemeClr val="bg1">
                <a:lumMod val="95000"/>
              </a:schemeClr>
            </a:solidFill>
          </p:grpSpPr>
          <p:sp>
            <p:nvSpPr>
              <p:cNvPr id="242" name="Rectangle 241">
                <a:extLst>
                  <a:ext uri="{FF2B5EF4-FFF2-40B4-BE49-F238E27FC236}">
                    <a16:creationId xmlns:a16="http://schemas.microsoft.com/office/drawing/2014/main" id="{294A63B9-0209-45D4-84F9-CFF3DF152E2A}"/>
                  </a:ext>
                </a:extLst>
              </p:cNvPr>
              <p:cNvSpPr/>
              <p:nvPr/>
            </p:nvSpPr>
            <p:spPr>
              <a:xfrm>
                <a:off x="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3" name="Rectangle 242">
                <a:extLst>
                  <a:ext uri="{FF2B5EF4-FFF2-40B4-BE49-F238E27FC236}">
                    <a16:creationId xmlns:a16="http://schemas.microsoft.com/office/drawing/2014/main" id="{6369E19A-0BA5-4E6E-8AC2-656D55546002}"/>
                  </a:ext>
                </a:extLst>
              </p:cNvPr>
              <p:cNvSpPr/>
              <p:nvPr/>
            </p:nvSpPr>
            <p:spPr>
              <a:xfrm>
                <a:off x="279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4" name="Rectangle 243">
                <a:extLst>
                  <a:ext uri="{FF2B5EF4-FFF2-40B4-BE49-F238E27FC236}">
                    <a16:creationId xmlns:a16="http://schemas.microsoft.com/office/drawing/2014/main" id="{579B2E36-1D33-45EB-A148-86A92C42FF56}"/>
                  </a:ext>
                </a:extLst>
              </p:cNvPr>
              <p:cNvSpPr/>
              <p:nvPr/>
            </p:nvSpPr>
            <p:spPr>
              <a:xfrm>
                <a:off x="558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5" name="Rectangle 244">
                <a:extLst>
                  <a:ext uri="{FF2B5EF4-FFF2-40B4-BE49-F238E27FC236}">
                    <a16:creationId xmlns:a16="http://schemas.microsoft.com/office/drawing/2014/main" id="{C1028294-23B4-43E4-966C-6F3E239E42B9}"/>
                  </a:ext>
                </a:extLst>
              </p:cNvPr>
              <p:cNvSpPr/>
              <p:nvPr/>
            </p:nvSpPr>
            <p:spPr>
              <a:xfrm>
                <a:off x="8382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6" name="Rectangle 245">
                <a:extLst>
                  <a:ext uri="{FF2B5EF4-FFF2-40B4-BE49-F238E27FC236}">
                    <a16:creationId xmlns:a16="http://schemas.microsoft.com/office/drawing/2014/main" id="{4DB288D1-8BA1-4E22-9EEA-43757472E50E}"/>
                  </a:ext>
                </a:extLst>
              </p:cNvPr>
              <p:cNvSpPr/>
              <p:nvPr/>
            </p:nvSpPr>
            <p:spPr>
              <a:xfrm>
                <a:off x="11176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7" name="Rectangle 246">
                <a:extLst>
                  <a:ext uri="{FF2B5EF4-FFF2-40B4-BE49-F238E27FC236}">
                    <a16:creationId xmlns:a16="http://schemas.microsoft.com/office/drawing/2014/main" id="{2F0E07B8-9784-48B1-9E3F-53D5BB611ECF}"/>
                  </a:ext>
                </a:extLst>
              </p:cNvPr>
              <p:cNvSpPr/>
              <p:nvPr/>
            </p:nvSpPr>
            <p:spPr>
              <a:xfrm>
                <a:off x="13970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8" name="Rectangle 247">
                <a:extLst>
                  <a:ext uri="{FF2B5EF4-FFF2-40B4-BE49-F238E27FC236}">
                    <a16:creationId xmlns:a16="http://schemas.microsoft.com/office/drawing/2014/main" id="{96140F62-E370-4E40-9A5F-4B23C95FACB0}"/>
                  </a:ext>
                </a:extLst>
              </p:cNvPr>
              <p:cNvSpPr/>
              <p:nvPr/>
            </p:nvSpPr>
            <p:spPr>
              <a:xfrm>
                <a:off x="1676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9" name="Rectangle 248">
                <a:extLst>
                  <a:ext uri="{FF2B5EF4-FFF2-40B4-BE49-F238E27FC236}">
                    <a16:creationId xmlns:a16="http://schemas.microsoft.com/office/drawing/2014/main" id="{D2E68DBE-930A-4778-B49E-1662389934F5}"/>
                  </a:ext>
                </a:extLst>
              </p:cNvPr>
              <p:cNvSpPr/>
              <p:nvPr/>
            </p:nvSpPr>
            <p:spPr>
              <a:xfrm>
                <a:off x="1955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0" name="Rectangle 249">
                <a:extLst>
                  <a:ext uri="{FF2B5EF4-FFF2-40B4-BE49-F238E27FC236}">
                    <a16:creationId xmlns:a16="http://schemas.microsoft.com/office/drawing/2014/main" id="{BB16F471-C79B-44C3-AF3B-3802473AE589}"/>
                  </a:ext>
                </a:extLst>
              </p:cNvPr>
              <p:cNvSpPr/>
              <p:nvPr/>
            </p:nvSpPr>
            <p:spPr>
              <a:xfrm>
                <a:off x="22352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1" name="Rectangle 250">
                <a:extLst>
                  <a:ext uri="{FF2B5EF4-FFF2-40B4-BE49-F238E27FC236}">
                    <a16:creationId xmlns:a16="http://schemas.microsoft.com/office/drawing/2014/main" id="{F0363019-F9BF-4664-AB67-7134B41A940E}"/>
                  </a:ext>
                </a:extLst>
              </p:cNvPr>
              <p:cNvSpPr/>
              <p:nvPr/>
            </p:nvSpPr>
            <p:spPr>
              <a:xfrm>
                <a:off x="25146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spTree>
    <p:extLst>
      <p:ext uri="{BB962C8B-B14F-4D97-AF65-F5344CB8AC3E}">
        <p14:creationId xmlns:p14="http://schemas.microsoft.com/office/powerpoint/2010/main" val="209216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F45F-7190-4AAF-BBA6-5824EB7E2D94}"/>
              </a:ext>
            </a:extLst>
          </p:cNvPr>
          <p:cNvSpPr>
            <a:spLocks noGrp="1"/>
          </p:cNvSpPr>
          <p:nvPr>
            <p:ph type="title"/>
          </p:nvPr>
        </p:nvSpPr>
        <p:spPr>
          <a:xfrm>
            <a:off x="1049866" y="365125"/>
            <a:ext cx="4730045" cy="3089275"/>
          </a:xfrm>
        </p:spPr>
        <p:txBody>
          <a:bodyPr>
            <a:normAutofit/>
          </a:bodyPr>
          <a:lstStyle/>
          <a:p>
            <a:r>
              <a:rPr lang="en-US" sz="5200" dirty="0">
                <a:solidFill>
                  <a:schemeClr val="accent6"/>
                </a:solidFill>
              </a:rPr>
              <a:t>Community Change &amp; Confidence	</a:t>
            </a:r>
          </a:p>
        </p:txBody>
      </p:sp>
      <p:sp>
        <p:nvSpPr>
          <p:cNvPr id="5" name="Content Placeholder 4">
            <a:extLst>
              <a:ext uri="{FF2B5EF4-FFF2-40B4-BE49-F238E27FC236}">
                <a16:creationId xmlns:a16="http://schemas.microsoft.com/office/drawing/2014/main" id="{3A07279E-9E11-4A45-8232-268B431F970C}"/>
              </a:ext>
            </a:extLst>
          </p:cNvPr>
          <p:cNvSpPr>
            <a:spLocks noGrp="1"/>
          </p:cNvSpPr>
          <p:nvPr>
            <p:ph idx="1"/>
          </p:nvPr>
        </p:nvSpPr>
        <p:spPr>
          <a:xfrm>
            <a:off x="6252255" y="3776133"/>
            <a:ext cx="4899654" cy="3081867"/>
          </a:xfrm>
        </p:spPr>
        <p:txBody>
          <a:bodyPr>
            <a:normAutofit/>
          </a:bodyPr>
          <a:lstStyle/>
          <a:p>
            <a:pPr marL="0" indent="0">
              <a:buNone/>
            </a:pPr>
            <a:r>
              <a:rPr lang="en-US" sz="2000" dirty="0">
                <a:solidFill>
                  <a:schemeClr val="accent6"/>
                </a:solidFill>
              </a:rPr>
              <a:t>In 2023: 77% of respondents say they feel the neighborhood </a:t>
            </a:r>
            <a:r>
              <a:rPr lang="en-US" sz="2000" b="1" dirty="0">
                <a:solidFill>
                  <a:schemeClr val="accent6"/>
                </a:solidFill>
              </a:rPr>
              <a:t>will improve </a:t>
            </a:r>
            <a:r>
              <a:rPr lang="en-US" sz="2000" dirty="0">
                <a:solidFill>
                  <a:schemeClr val="accent6"/>
                </a:solidFill>
              </a:rPr>
              <a:t>over the </a:t>
            </a:r>
            <a:r>
              <a:rPr lang="en-US" sz="2000" b="1" dirty="0">
                <a:solidFill>
                  <a:schemeClr val="accent6"/>
                </a:solidFill>
              </a:rPr>
              <a:t>next three years</a:t>
            </a:r>
            <a:r>
              <a:rPr lang="en-US" sz="2000" dirty="0">
                <a:solidFill>
                  <a:schemeClr val="accent6"/>
                </a:solidFill>
              </a:rPr>
              <a:t>.</a:t>
            </a:r>
          </a:p>
        </p:txBody>
      </p:sp>
      <p:sp>
        <p:nvSpPr>
          <p:cNvPr id="6" name="Content Placeholder 5">
            <a:extLst>
              <a:ext uri="{FF2B5EF4-FFF2-40B4-BE49-F238E27FC236}">
                <a16:creationId xmlns:a16="http://schemas.microsoft.com/office/drawing/2014/main" id="{C2530CC3-47D7-4B80-97BE-A23C80933181}"/>
              </a:ext>
            </a:extLst>
          </p:cNvPr>
          <p:cNvSpPr>
            <a:spLocks noGrp="1"/>
          </p:cNvSpPr>
          <p:nvPr>
            <p:ph idx="13"/>
          </p:nvPr>
        </p:nvSpPr>
        <p:spPr>
          <a:xfrm>
            <a:off x="620889" y="3527778"/>
            <a:ext cx="5159023" cy="3330222"/>
          </a:xfrm>
        </p:spPr>
        <p:txBody>
          <a:bodyPr>
            <a:normAutofit fontScale="85000" lnSpcReduction="20000"/>
          </a:bodyPr>
          <a:lstStyle/>
          <a:p>
            <a:pPr>
              <a:lnSpc>
                <a:spcPct val="120000"/>
              </a:lnSpc>
            </a:pPr>
            <a:r>
              <a:rPr lang="en-US" dirty="0"/>
              <a:t>We ask survey respondents about their perception of how the community is likely to change over the next three years.</a:t>
            </a:r>
          </a:p>
          <a:p>
            <a:pPr>
              <a:lnSpc>
                <a:spcPct val="120000"/>
              </a:lnSpc>
            </a:pPr>
            <a:r>
              <a:rPr lang="en-US" dirty="0"/>
              <a:t>Respondents in 2023 are optimistic about the future of the neighborhood. </a:t>
            </a:r>
          </a:p>
          <a:p>
            <a:pPr>
              <a:lnSpc>
                <a:spcPct val="120000"/>
              </a:lnSpc>
            </a:pPr>
            <a:r>
              <a:rPr lang="en-US" dirty="0"/>
              <a:t>In 2023, respondents were more likely to report the neighborhood is likely to improve over the next three years compared to respondents in 2016.</a:t>
            </a:r>
          </a:p>
        </p:txBody>
      </p:sp>
      <p:sp>
        <p:nvSpPr>
          <p:cNvPr id="7" name="Content Placeholder 6">
            <a:extLst>
              <a:ext uri="{FF2B5EF4-FFF2-40B4-BE49-F238E27FC236}">
                <a16:creationId xmlns:a16="http://schemas.microsoft.com/office/drawing/2014/main" id="{F7973EF8-FC1D-4E6F-BD7E-21AF496BECF3}"/>
              </a:ext>
            </a:extLst>
          </p:cNvPr>
          <p:cNvSpPr>
            <a:spLocks noGrp="1"/>
          </p:cNvSpPr>
          <p:nvPr>
            <p:ph idx="14"/>
          </p:nvPr>
        </p:nvSpPr>
        <p:spPr>
          <a:xfrm>
            <a:off x="6302369" y="267628"/>
            <a:ext cx="5046949" cy="2669822"/>
          </a:xfrm>
        </p:spPr>
        <p:txBody>
          <a:bodyPr>
            <a:normAutofit/>
          </a:bodyPr>
          <a:lstStyle/>
          <a:p>
            <a:pPr marL="0" indent="0">
              <a:buNone/>
            </a:pPr>
            <a:r>
              <a:rPr lang="en-US" sz="2000" dirty="0">
                <a:solidFill>
                  <a:schemeClr val="accent6"/>
                </a:solidFill>
              </a:rPr>
              <a:t>In 2016: 57% of respondents say they feel the neighborhood </a:t>
            </a:r>
            <a:r>
              <a:rPr lang="en-US" sz="2000" b="1" dirty="0">
                <a:solidFill>
                  <a:schemeClr val="accent6"/>
                </a:solidFill>
              </a:rPr>
              <a:t>will improve </a:t>
            </a:r>
            <a:r>
              <a:rPr lang="en-US" sz="2000" dirty="0">
                <a:solidFill>
                  <a:schemeClr val="accent6"/>
                </a:solidFill>
              </a:rPr>
              <a:t>over the </a:t>
            </a:r>
            <a:r>
              <a:rPr lang="en-US" sz="2000" b="1" dirty="0">
                <a:solidFill>
                  <a:schemeClr val="accent6"/>
                </a:solidFill>
              </a:rPr>
              <a:t>next three years</a:t>
            </a:r>
            <a:r>
              <a:rPr lang="en-US" sz="2000" dirty="0">
                <a:solidFill>
                  <a:schemeClr val="accent6"/>
                </a:solidFill>
              </a:rPr>
              <a:t>.</a:t>
            </a:r>
          </a:p>
        </p:txBody>
      </p:sp>
      <p:pic>
        <p:nvPicPr>
          <p:cNvPr id="18" name="Content Placeholder 9" descr="Business Growth with solid fill">
            <a:extLst>
              <a:ext uri="{FF2B5EF4-FFF2-40B4-BE49-F238E27FC236}">
                <a16:creationId xmlns:a16="http://schemas.microsoft.com/office/drawing/2014/main" id="{DA9C74BD-E657-4F54-A4C4-9E147AC578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319" y="1307987"/>
            <a:ext cx="914400" cy="914400"/>
          </a:xfrm>
          <a:prstGeom prst="rect">
            <a:avLst/>
          </a:prstGeom>
        </p:spPr>
      </p:pic>
      <p:grpSp>
        <p:nvGrpSpPr>
          <p:cNvPr id="120" name="Group 119">
            <a:extLst>
              <a:ext uri="{FF2B5EF4-FFF2-40B4-BE49-F238E27FC236}">
                <a16:creationId xmlns:a16="http://schemas.microsoft.com/office/drawing/2014/main" id="{F757766A-AB63-4CEA-AECC-A1D95BE165F9}"/>
              </a:ext>
            </a:extLst>
          </p:cNvPr>
          <p:cNvGrpSpPr/>
          <p:nvPr/>
        </p:nvGrpSpPr>
        <p:grpSpPr>
          <a:xfrm>
            <a:off x="8317698" y="1487973"/>
            <a:ext cx="1645729" cy="1659481"/>
            <a:chOff x="0" y="0"/>
            <a:chExt cx="2735580" cy="2758440"/>
          </a:xfrm>
          <a:solidFill>
            <a:schemeClr val="bg1">
              <a:lumMod val="95000"/>
            </a:schemeClr>
          </a:solidFill>
        </p:grpSpPr>
        <p:grpSp>
          <p:nvGrpSpPr>
            <p:cNvPr id="121" name="Group 120">
              <a:extLst>
                <a:ext uri="{FF2B5EF4-FFF2-40B4-BE49-F238E27FC236}">
                  <a16:creationId xmlns:a16="http://schemas.microsoft.com/office/drawing/2014/main" id="{8BC9C6DB-1F62-41CD-B029-53C86338C2F0}"/>
                </a:ext>
              </a:extLst>
            </p:cNvPr>
            <p:cNvGrpSpPr/>
            <p:nvPr/>
          </p:nvGrpSpPr>
          <p:grpSpPr>
            <a:xfrm>
              <a:off x="0" y="0"/>
              <a:ext cx="2735580" cy="220980"/>
              <a:chOff x="0" y="0"/>
              <a:chExt cx="2735580" cy="220980"/>
            </a:xfrm>
            <a:grpFill/>
          </p:grpSpPr>
          <p:sp>
            <p:nvSpPr>
              <p:cNvPr id="221" name="Rectangle 220">
                <a:extLst>
                  <a:ext uri="{FF2B5EF4-FFF2-40B4-BE49-F238E27FC236}">
                    <a16:creationId xmlns:a16="http://schemas.microsoft.com/office/drawing/2014/main" id="{AFD5B7C7-818D-4A92-B24F-309F875EAEC8}"/>
                  </a:ext>
                </a:extLst>
              </p:cNvPr>
              <p:cNvSpPr/>
              <p:nvPr/>
            </p:nvSpPr>
            <p:spPr>
              <a:xfrm>
                <a:off x="0" y="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2" name="Rectangle 221">
                <a:extLst>
                  <a:ext uri="{FF2B5EF4-FFF2-40B4-BE49-F238E27FC236}">
                    <a16:creationId xmlns:a16="http://schemas.microsoft.com/office/drawing/2014/main" id="{3AD97468-DACB-4734-9735-97E81905795D}"/>
                  </a:ext>
                </a:extLst>
              </p:cNvPr>
              <p:cNvSpPr/>
              <p:nvPr/>
            </p:nvSpPr>
            <p:spPr>
              <a:xfrm>
                <a:off x="2794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3" name="Rectangle 222">
                <a:extLst>
                  <a:ext uri="{FF2B5EF4-FFF2-40B4-BE49-F238E27FC236}">
                    <a16:creationId xmlns:a16="http://schemas.microsoft.com/office/drawing/2014/main" id="{18F96C3C-7511-4B28-806A-0F2DC7669556}"/>
                  </a:ext>
                </a:extLst>
              </p:cNvPr>
              <p:cNvSpPr/>
              <p:nvPr/>
            </p:nvSpPr>
            <p:spPr>
              <a:xfrm>
                <a:off x="5588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4" name="Rectangle 223">
                <a:extLst>
                  <a:ext uri="{FF2B5EF4-FFF2-40B4-BE49-F238E27FC236}">
                    <a16:creationId xmlns:a16="http://schemas.microsoft.com/office/drawing/2014/main" id="{DEF3F79D-7FC4-47E5-8616-63F2CE457C31}"/>
                  </a:ext>
                </a:extLst>
              </p:cNvPr>
              <p:cNvSpPr/>
              <p:nvPr/>
            </p:nvSpPr>
            <p:spPr>
              <a:xfrm>
                <a:off x="838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5" name="Rectangle 224">
                <a:extLst>
                  <a:ext uri="{FF2B5EF4-FFF2-40B4-BE49-F238E27FC236}">
                    <a16:creationId xmlns:a16="http://schemas.microsoft.com/office/drawing/2014/main" id="{ECBB99DB-EF00-4FBB-AC6B-6A8BBC0E8169}"/>
                  </a:ext>
                </a:extLst>
              </p:cNvPr>
              <p:cNvSpPr/>
              <p:nvPr/>
            </p:nvSpPr>
            <p:spPr>
              <a:xfrm>
                <a:off x="1117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6" name="Rectangle 225">
                <a:extLst>
                  <a:ext uri="{FF2B5EF4-FFF2-40B4-BE49-F238E27FC236}">
                    <a16:creationId xmlns:a16="http://schemas.microsoft.com/office/drawing/2014/main" id="{09002457-70A2-45D7-974D-3861972D80D6}"/>
                  </a:ext>
                </a:extLst>
              </p:cNvPr>
              <p:cNvSpPr/>
              <p:nvPr/>
            </p:nvSpPr>
            <p:spPr>
              <a:xfrm>
                <a:off x="13970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7" name="Rectangle 226">
                <a:extLst>
                  <a:ext uri="{FF2B5EF4-FFF2-40B4-BE49-F238E27FC236}">
                    <a16:creationId xmlns:a16="http://schemas.microsoft.com/office/drawing/2014/main" id="{6056933D-C81F-4FB4-9B22-2B28FD3642D4}"/>
                  </a:ext>
                </a:extLst>
              </p:cNvPr>
              <p:cNvSpPr/>
              <p:nvPr/>
            </p:nvSpPr>
            <p:spPr>
              <a:xfrm>
                <a:off x="16764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8" name="Rectangle 227">
                <a:extLst>
                  <a:ext uri="{FF2B5EF4-FFF2-40B4-BE49-F238E27FC236}">
                    <a16:creationId xmlns:a16="http://schemas.microsoft.com/office/drawing/2014/main" id="{D79025CF-467F-4C3E-AF56-5A9B8512D66A}"/>
                  </a:ext>
                </a:extLst>
              </p:cNvPr>
              <p:cNvSpPr/>
              <p:nvPr/>
            </p:nvSpPr>
            <p:spPr>
              <a:xfrm>
                <a:off x="19558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9" name="Rectangle 228">
                <a:extLst>
                  <a:ext uri="{FF2B5EF4-FFF2-40B4-BE49-F238E27FC236}">
                    <a16:creationId xmlns:a16="http://schemas.microsoft.com/office/drawing/2014/main" id="{C7635180-BEA7-4939-BBA3-9362259CC221}"/>
                  </a:ext>
                </a:extLst>
              </p:cNvPr>
              <p:cNvSpPr/>
              <p:nvPr/>
            </p:nvSpPr>
            <p:spPr>
              <a:xfrm>
                <a:off x="2235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30" name="Rectangle 229">
                <a:extLst>
                  <a:ext uri="{FF2B5EF4-FFF2-40B4-BE49-F238E27FC236}">
                    <a16:creationId xmlns:a16="http://schemas.microsoft.com/office/drawing/2014/main" id="{F6108CE8-61E8-469B-B2C3-D3B3FA690555}"/>
                  </a:ext>
                </a:extLst>
              </p:cNvPr>
              <p:cNvSpPr/>
              <p:nvPr/>
            </p:nvSpPr>
            <p:spPr>
              <a:xfrm>
                <a:off x="2514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2" name="Group 121">
              <a:extLst>
                <a:ext uri="{FF2B5EF4-FFF2-40B4-BE49-F238E27FC236}">
                  <a16:creationId xmlns:a16="http://schemas.microsoft.com/office/drawing/2014/main" id="{3E551FF9-C0B8-4D9D-9A31-07C9DF079323}"/>
                </a:ext>
              </a:extLst>
            </p:cNvPr>
            <p:cNvGrpSpPr/>
            <p:nvPr/>
          </p:nvGrpSpPr>
          <p:grpSpPr>
            <a:xfrm>
              <a:off x="0" y="281940"/>
              <a:ext cx="2735580" cy="220980"/>
              <a:chOff x="0" y="281940"/>
              <a:chExt cx="2735580" cy="220980"/>
            </a:xfrm>
            <a:grpFill/>
          </p:grpSpPr>
          <p:sp>
            <p:nvSpPr>
              <p:cNvPr id="211" name="Rectangle 210">
                <a:extLst>
                  <a:ext uri="{FF2B5EF4-FFF2-40B4-BE49-F238E27FC236}">
                    <a16:creationId xmlns:a16="http://schemas.microsoft.com/office/drawing/2014/main" id="{1DA8D280-E9E6-4C25-93CF-5142F5474F8A}"/>
                  </a:ext>
                </a:extLst>
              </p:cNvPr>
              <p:cNvSpPr/>
              <p:nvPr/>
            </p:nvSpPr>
            <p:spPr>
              <a:xfrm>
                <a:off x="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2" name="Rectangle 211">
                <a:extLst>
                  <a:ext uri="{FF2B5EF4-FFF2-40B4-BE49-F238E27FC236}">
                    <a16:creationId xmlns:a16="http://schemas.microsoft.com/office/drawing/2014/main" id="{CF3FBC77-91AA-4350-92D7-3FA959A4FA57}"/>
                  </a:ext>
                </a:extLst>
              </p:cNvPr>
              <p:cNvSpPr/>
              <p:nvPr/>
            </p:nvSpPr>
            <p:spPr>
              <a:xfrm>
                <a:off x="27940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3" name="Rectangle 212">
                <a:extLst>
                  <a:ext uri="{FF2B5EF4-FFF2-40B4-BE49-F238E27FC236}">
                    <a16:creationId xmlns:a16="http://schemas.microsoft.com/office/drawing/2014/main" id="{97E2B9C0-3449-4C8D-BDA4-F779F3E14F8F}"/>
                  </a:ext>
                </a:extLst>
              </p:cNvPr>
              <p:cNvSpPr/>
              <p:nvPr/>
            </p:nvSpPr>
            <p:spPr>
              <a:xfrm>
                <a:off x="5588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4" name="Rectangle 213">
                <a:extLst>
                  <a:ext uri="{FF2B5EF4-FFF2-40B4-BE49-F238E27FC236}">
                    <a16:creationId xmlns:a16="http://schemas.microsoft.com/office/drawing/2014/main" id="{CC005824-440B-40CA-9DBC-86A2BF959A71}"/>
                  </a:ext>
                </a:extLst>
              </p:cNvPr>
              <p:cNvSpPr/>
              <p:nvPr/>
            </p:nvSpPr>
            <p:spPr>
              <a:xfrm>
                <a:off x="8382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5" name="Rectangle 214">
                <a:extLst>
                  <a:ext uri="{FF2B5EF4-FFF2-40B4-BE49-F238E27FC236}">
                    <a16:creationId xmlns:a16="http://schemas.microsoft.com/office/drawing/2014/main" id="{8BE9C6C6-3234-4924-9727-1BC2C8136F76}"/>
                  </a:ext>
                </a:extLst>
              </p:cNvPr>
              <p:cNvSpPr/>
              <p:nvPr/>
            </p:nvSpPr>
            <p:spPr>
              <a:xfrm>
                <a:off x="1117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6" name="Rectangle 215">
                <a:extLst>
                  <a:ext uri="{FF2B5EF4-FFF2-40B4-BE49-F238E27FC236}">
                    <a16:creationId xmlns:a16="http://schemas.microsoft.com/office/drawing/2014/main" id="{B9F23FC2-AF41-45CC-B183-832B890D1AD5}"/>
                  </a:ext>
                </a:extLst>
              </p:cNvPr>
              <p:cNvSpPr/>
              <p:nvPr/>
            </p:nvSpPr>
            <p:spPr>
              <a:xfrm>
                <a:off x="13970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7" name="Rectangle 216">
                <a:extLst>
                  <a:ext uri="{FF2B5EF4-FFF2-40B4-BE49-F238E27FC236}">
                    <a16:creationId xmlns:a16="http://schemas.microsoft.com/office/drawing/2014/main" id="{3093B66B-146F-4E2F-894F-D4DB54C37CF9}"/>
                  </a:ext>
                </a:extLst>
              </p:cNvPr>
              <p:cNvSpPr/>
              <p:nvPr/>
            </p:nvSpPr>
            <p:spPr>
              <a:xfrm>
                <a:off x="16764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8" name="Rectangle 217">
                <a:extLst>
                  <a:ext uri="{FF2B5EF4-FFF2-40B4-BE49-F238E27FC236}">
                    <a16:creationId xmlns:a16="http://schemas.microsoft.com/office/drawing/2014/main" id="{53B6143D-8980-43E6-9614-5CD2DEFC723B}"/>
                  </a:ext>
                </a:extLst>
              </p:cNvPr>
              <p:cNvSpPr/>
              <p:nvPr/>
            </p:nvSpPr>
            <p:spPr>
              <a:xfrm>
                <a:off x="19558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9" name="Rectangle 218">
                <a:extLst>
                  <a:ext uri="{FF2B5EF4-FFF2-40B4-BE49-F238E27FC236}">
                    <a16:creationId xmlns:a16="http://schemas.microsoft.com/office/drawing/2014/main" id="{2FBEBA81-E914-45BE-B0FE-F609030285D2}"/>
                  </a:ext>
                </a:extLst>
              </p:cNvPr>
              <p:cNvSpPr/>
              <p:nvPr/>
            </p:nvSpPr>
            <p:spPr>
              <a:xfrm>
                <a:off x="22352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20" name="Rectangle 219">
                <a:extLst>
                  <a:ext uri="{FF2B5EF4-FFF2-40B4-BE49-F238E27FC236}">
                    <a16:creationId xmlns:a16="http://schemas.microsoft.com/office/drawing/2014/main" id="{8977A79E-298A-4F10-BE4A-20E349DA6B3A}"/>
                  </a:ext>
                </a:extLst>
              </p:cNvPr>
              <p:cNvSpPr/>
              <p:nvPr/>
            </p:nvSpPr>
            <p:spPr>
              <a:xfrm>
                <a:off x="2514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3" name="Group 122">
              <a:extLst>
                <a:ext uri="{FF2B5EF4-FFF2-40B4-BE49-F238E27FC236}">
                  <a16:creationId xmlns:a16="http://schemas.microsoft.com/office/drawing/2014/main" id="{C1E1F103-C2F8-4C6F-B14D-D1BB5C98D1CB}"/>
                </a:ext>
              </a:extLst>
            </p:cNvPr>
            <p:cNvGrpSpPr/>
            <p:nvPr/>
          </p:nvGrpSpPr>
          <p:grpSpPr>
            <a:xfrm>
              <a:off x="0" y="563880"/>
              <a:ext cx="2735580" cy="220980"/>
              <a:chOff x="0" y="563880"/>
              <a:chExt cx="2735580" cy="220980"/>
            </a:xfrm>
            <a:grpFill/>
          </p:grpSpPr>
          <p:sp>
            <p:nvSpPr>
              <p:cNvPr id="201" name="Rectangle 200">
                <a:extLst>
                  <a:ext uri="{FF2B5EF4-FFF2-40B4-BE49-F238E27FC236}">
                    <a16:creationId xmlns:a16="http://schemas.microsoft.com/office/drawing/2014/main" id="{574EBE38-C0B3-4860-9937-3503585B57B4}"/>
                  </a:ext>
                </a:extLst>
              </p:cNvPr>
              <p:cNvSpPr/>
              <p:nvPr/>
            </p:nvSpPr>
            <p:spPr>
              <a:xfrm>
                <a:off x="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2" name="Rectangle 201">
                <a:extLst>
                  <a:ext uri="{FF2B5EF4-FFF2-40B4-BE49-F238E27FC236}">
                    <a16:creationId xmlns:a16="http://schemas.microsoft.com/office/drawing/2014/main" id="{5911CEF6-4C62-4A52-B824-3DE88F68CEC6}"/>
                  </a:ext>
                </a:extLst>
              </p:cNvPr>
              <p:cNvSpPr/>
              <p:nvPr/>
            </p:nvSpPr>
            <p:spPr>
              <a:xfrm>
                <a:off x="2794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3" name="Rectangle 202">
                <a:extLst>
                  <a:ext uri="{FF2B5EF4-FFF2-40B4-BE49-F238E27FC236}">
                    <a16:creationId xmlns:a16="http://schemas.microsoft.com/office/drawing/2014/main" id="{6B44EB5C-98D7-4F2C-8A15-0AACDE08DC1D}"/>
                  </a:ext>
                </a:extLst>
              </p:cNvPr>
              <p:cNvSpPr/>
              <p:nvPr/>
            </p:nvSpPr>
            <p:spPr>
              <a:xfrm>
                <a:off x="5588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4" name="Rectangle 203">
                <a:extLst>
                  <a:ext uri="{FF2B5EF4-FFF2-40B4-BE49-F238E27FC236}">
                    <a16:creationId xmlns:a16="http://schemas.microsoft.com/office/drawing/2014/main" id="{8267EB94-1CD0-49EC-981A-DC3DA7CC6E70}"/>
                  </a:ext>
                </a:extLst>
              </p:cNvPr>
              <p:cNvSpPr/>
              <p:nvPr/>
            </p:nvSpPr>
            <p:spPr>
              <a:xfrm>
                <a:off x="8382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5" name="Rectangle 204">
                <a:extLst>
                  <a:ext uri="{FF2B5EF4-FFF2-40B4-BE49-F238E27FC236}">
                    <a16:creationId xmlns:a16="http://schemas.microsoft.com/office/drawing/2014/main" id="{1FD900E5-4F10-4B9B-B337-A391234A5071}"/>
                  </a:ext>
                </a:extLst>
              </p:cNvPr>
              <p:cNvSpPr/>
              <p:nvPr/>
            </p:nvSpPr>
            <p:spPr>
              <a:xfrm>
                <a:off x="11176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6" name="Rectangle 205">
                <a:extLst>
                  <a:ext uri="{FF2B5EF4-FFF2-40B4-BE49-F238E27FC236}">
                    <a16:creationId xmlns:a16="http://schemas.microsoft.com/office/drawing/2014/main" id="{DB805BFB-8AA8-4406-95A5-C4C768E9DB68}"/>
                  </a:ext>
                </a:extLst>
              </p:cNvPr>
              <p:cNvSpPr/>
              <p:nvPr/>
            </p:nvSpPr>
            <p:spPr>
              <a:xfrm>
                <a:off x="13970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7" name="Rectangle 206">
                <a:extLst>
                  <a:ext uri="{FF2B5EF4-FFF2-40B4-BE49-F238E27FC236}">
                    <a16:creationId xmlns:a16="http://schemas.microsoft.com/office/drawing/2014/main" id="{74C2BAE4-DD41-4E50-B0BE-BC4F5E0B2AAE}"/>
                  </a:ext>
                </a:extLst>
              </p:cNvPr>
              <p:cNvSpPr/>
              <p:nvPr/>
            </p:nvSpPr>
            <p:spPr>
              <a:xfrm>
                <a:off x="16764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8" name="Rectangle 207">
                <a:extLst>
                  <a:ext uri="{FF2B5EF4-FFF2-40B4-BE49-F238E27FC236}">
                    <a16:creationId xmlns:a16="http://schemas.microsoft.com/office/drawing/2014/main" id="{BF1A4E74-C7B4-4AAF-8854-AFE00C6B1592}"/>
                  </a:ext>
                </a:extLst>
              </p:cNvPr>
              <p:cNvSpPr/>
              <p:nvPr/>
            </p:nvSpPr>
            <p:spPr>
              <a:xfrm>
                <a:off x="19558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9" name="Rectangle 208">
                <a:extLst>
                  <a:ext uri="{FF2B5EF4-FFF2-40B4-BE49-F238E27FC236}">
                    <a16:creationId xmlns:a16="http://schemas.microsoft.com/office/drawing/2014/main" id="{FC152412-6E5A-42C3-95A5-AD8328977A3B}"/>
                  </a:ext>
                </a:extLst>
              </p:cNvPr>
              <p:cNvSpPr/>
              <p:nvPr/>
            </p:nvSpPr>
            <p:spPr>
              <a:xfrm>
                <a:off x="22352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10" name="Rectangle 209">
                <a:extLst>
                  <a:ext uri="{FF2B5EF4-FFF2-40B4-BE49-F238E27FC236}">
                    <a16:creationId xmlns:a16="http://schemas.microsoft.com/office/drawing/2014/main" id="{0F74618D-99BE-4A76-AE32-3ACFC39D2855}"/>
                  </a:ext>
                </a:extLst>
              </p:cNvPr>
              <p:cNvSpPr/>
              <p:nvPr/>
            </p:nvSpPr>
            <p:spPr>
              <a:xfrm>
                <a:off x="25146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4" name="Group 123">
              <a:extLst>
                <a:ext uri="{FF2B5EF4-FFF2-40B4-BE49-F238E27FC236}">
                  <a16:creationId xmlns:a16="http://schemas.microsoft.com/office/drawing/2014/main" id="{2E8EA513-FCDA-448F-B232-71AC6DA84841}"/>
                </a:ext>
              </a:extLst>
            </p:cNvPr>
            <p:cNvGrpSpPr/>
            <p:nvPr/>
          </p:nvGrpSpPr>
          <p:grpSpPr>
            <a:xfrm>
              <a:off x="0" y="845820"/>
              <a:ext cx="2735580" cy="220980"/>
              <a:chOff x="0" y="845820"/>
              <a:chExt cx="2735580" cy="220980"/>
            </a:xfrm>
            <a:grpFill/>
          </p:grpSpPr>
          <p:sp>
            <p:nvSpPr>
              <p:cNvPr id="191" name="Rectangle 190">
                <a:extLst>
                  <a:ext uri="{FF2B5EF4-FFF2-40B4-BE49-F238E27FC236}">
                    <a16:creationId xmlns:a16="http://schemas.microsoft.com/office/drawing/2014/main" id="{D6D083D8-0113-4EB3-8901-516AC1F04518}"/>
                  </a:ext>
                </a:extLst>
              </p:cNvPr>
              <p:cNvSpPr/>
              <p:nvPr/>
            </p:nvSpPr>
            <p:spPr>
              <a:xfrm>
                <a:off x="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2" name="Rectangle 191">
                <a:extLst>
                  <a:ext uri="{FF2B5EF4-FFF2-40B4-BE49-F238E27FC236}">
                    <a16:creationId xmlns:a16="http://schemas.microsoft.com/office/drawing/2014/main" id="{379D7D0D-6157-4FE3-81A4-4352D2F0CBEC}"/>
                  </a:ext>
                </a:extLst>
              </p:cNvPr>
              <p:cNvSpPr/>
              <p:nvPr/>
            </p:nvSpPr>
            <p:spPr>
              <a:xfrm>
                <a:off x="2794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3" name="Rectangle 192">
                <a:extLst>
                  <a:ext uri="{FF2B5EF4-FFF2-40B4-BE49-F238E27FC236}">
                    <a16:creationId xmlns:a16="http://schemas.microsoft.com/office/drawing/2014/main" id="{67300EA3-BF0A-425E-B239-2D35F5133EC7}"/>
                  </a:ext>
                </a:extLst>
              </p:cNvPr>
              <p:cNvSpPr/>
              <p:nvPr/>
            </p:nvSpPr>
            <p:spPr>
              <a:xfrm>
                <a:off x="5588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4" name="Rectangle 193">
                <a:extLst>
                  <a:ext uri="{FF2B5EF4-FFF2-40B4-BE49-F238E27FC236}">
                    <a16:creationId xmlns:a16="http://schemas.microsoft.com/office/drawing/2014/main" id="{170835A6-0AC9-4EE5-BFE5-9AF85476C8D4}"/>
                  </a:ext>
                </a:extLst>
              </p:cNvPr>
              <p:cNvSpPr/>
              <p:nvPr/>
            </p:nvSpPr>
            <p:spPr>
              <a:xfrm>
                <a:off x="838199"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5" name="Rectangle 194">
                <a:extLst>
                  <a:ext uri="{FF2B5EF4-FFF2-40B4-BE49-F238E27FC236}">
                    <a16:creationId xmlns:a16="http://schemas.microsoft.com/office/drawing/2014/main" id="{ACDCD6F9-CD7C-4A20-B24E-A1F5A1455159}"/>
                  </a:ext>
                </a:extLst>
              </p:cNvPr>
              <p:cNvSpPr/>
              <p:nvPr/>
            </p:nvSpPr>
            <p:spPr>
              <a:xfrm>
                <a:off x="11176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6" name="Rectangle 195">
                <a:extLst>
                  <a:ext uri="{FF2B5EF4-FFF2-40B4-BE49-F238E27FC236}">
                    <a16:creationId xmlns:a16="http://schemas.microsoft.com/office/drawing/2014/main" id="{F42E415C-FE24-4FD3-B3CD-85130EAA551F}"/>
                  </a:ext>
                </a:extLst>
              </p:cNvPr>
              <p:cNvSpPr/>
              <p:nvPr/>
            </p:nvSpPr>
            <p:spPr>
              <a:xfrm>
                <a:off x="13970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7" name="Rectangle 196">
                <a:extLst>
                  <a:ext uri="{FF2B5EF4-FFF2-40B4-BE49-F238E27FC236}">
                    <a16:creationId xmlns:a16="http://schemas.microsoft.com/office/drawing/2014/main" id="{F91D32CA-D472-4698-A2EB-F94C88F4222B}"/>
                  </a:ext>
                </a:extLst>
              </p:cNvPr>
              <p:cNvSpPr/>
              <p:nvPr/>
            </p:nvSpPr>
            <p:spPr>
              <a:xfrm>
                <a:off x="16764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8" name="Rectangle 197">
                <a:extLst>
                  <a:ext uri="{FF2B5EF4-FFF2-40B4-BE49-F238E27FC236}">
                    <a16:creationId xmlns:a16="http://schemas.microsoft.com/office/drawing/2014/main" id="{64B273D8-C5D4-4514-87CA-B849C9EF859B}"/>
                  </a:ext>
                </a:extLst>
              </p:cNvPr>
              <p:cNvSpPr/>
              <p:nvPr/>
            </p:nvSpPr>
            <p:spPr>
              <a:xfrm>
                <a:off x="19558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9" name="Rectangle 198">
                <a:extLst>
                  <a:ext uri="{FF2B5EF4-FFF2-40B4-BE49-F238E27FC236}">
                    <a16:creationId xmlns:a16="http://schemas.microsoft.com/office/drawing/2014/main" id="{BA630A00-C07F-4C27-BE81-4F92E7A0AE73}"/>
                  </a:ext>
                </a:extLst>
              </p:cNvPr>
              <p:cNvSpPr/>
              <p:nvPr/>
            </p:nvSpPr>
            <p:spPr>
              <a:xfrm>
                <a:off x="22352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00" name="Rectangle 199">
                <a:extLst>
                  <a:ext uri="{FF2B5EF4-FFF2-40B4-BE49-F238E27FC236}">
                    <a16:creationId xmlns:a16="http://schemas.microsoft.com/office/drawing/2014/main" id="{3CF0EA19-60D6-494E-85F4-DD4C03845C75}"/>
                  </a:ext>
                </a:extLst>
              </p:cNvPr>
              <p:cNvSpPr/>
              <p:nvPr/>
            </p:nvSpPr>
            <p:spPr>
              <a:xfrm>
                <a:off x="25146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5" name="Group 124">
              <a:extLst>
                <a:ext uri="{FF2B5EF4-FFF2-40B4-BE49-F238E27FC236}">
                  <a16:creationId xmlns:a16="http://schemas.microsoft.com/office/drawing/2014/main" id="{D1391E36-C486-4235-8381-30181A1EA384}"/>
                </a:ext>
              </a:extLst>
            </p:cNvPr>
            <p:cNvGrpSpPr/>
            <p:nvPr/>
          </p:nvGrpSpPr>
          <p:grpSpPr>
            <a:xfrm>
              <a:off x="0" y="1127760"/>
              <a:ext cx="2735580" cy="220980"/>
              <a:chOff x="0" y="1127760"/>
              <a:chExt cx="2735580" cy="220980"/>
            </a:xfrm>
            <a:grpFill/>
          </p:grpSpPr>
          <p:sp>
            <p:nvSpPr>
              <p:cNvPr id="181" name="Rectangle 180">
                <a:extLst>
                  <a:ext uri="{FF2B5EF4-FFF2-40B4-BE49-F238E27FC236}">
                    <a16:creationId xmlns:a16="http://schemas.microsoft.com/office/drawing/2014/main" id="{B1B6ACB0-FDD1-4EFA-87B5-64254089DF74}"/>
                  </a:ext>
                </a:extLst>
              </p:cNvPr>
              <p:cNvSpPr/>
              <p:nvPr/>
            </p:nvSpPr>
            <p:spPr>
              <a:xfrm>
                <a:off x="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2" name="Rectangle 181">
                <a:extLst>
                  <a:ext uri="{FF2B5EF4-FFF2-40B4-BE49-F238E27FC236}">
                    <a16:creationId xmlns:a16="http://schemas.microsoft.com/office/drawing/2014/main" id="{2FB24EFC-A882-4138-A6FF-924F55744916}"/>
                  </a:ext>
                </a:extLst>
              </p:cNvPr>
              <p:cNvSpPr/>
              <p:nvPr/>
            </p:nvSpPr>
            <p:spPr>
              <a:xfrm>
                <a:off x="2794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3" name="Rectangle 182">
                <a:extLst>
                  <a:ext uri="{FF2B5EF4-FFF2-40B4-BE49-F238E27FC236}">
                    <a16:creationId xmlns:a16="http://schemas.microsoft.com/office/drawing/2014/main" id="{6474E068-D489-4FF0-8DF7-194D9F092B20}"/>
                  </a:ext>
                </a:extLst>
              </p:cNvPr>
              <p:cNvSpPr/>
              <p:nvPr/>
            </p:nvSpPr>
            <p:spPr>
              <a:xfrm>
                <a:off x="5588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4" name="Rectangle 183">
                <a:extLst>
                  <a:ext uri="{FF2B5EF4-FFF2-40B4-BE49-F238E27FC236}">
                    <a16:creationId xmlns:a16="http://schemas.microsoft.com/office/drawing/2014/main" id="{45430E83-6238-48A7-847A-1028988CE3DB}"/>
                  </a:ext>
                </a:extLst>
              </p:cNvPr>
              <p:cNvSpPr/>
              <p:nvPr/>
            </p:nvSpPr>
            <p:spPr>
              <a:xfrm>
                <a:off x="8382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5" name="Rectangle 184">
                <a:extLst>
                  <a:ext uri="{FF2B5EF4-FFF2-40B4-BE49-F238E27FC236}">
                    <a16:creationId xmlns:a16="http://schemas.microsoft.com/office/drawing/2014/main" id="{E89347EE-A875-4EBA-A643-E943C3270619}"/>
                  </a:ext>
                </a:extLst>
              </p:cNvPr>
              <p:cNvSpPr/>
              <p:nvPr/>
            </p:nvSpPr>
            <p:spPr>
              <a:xfrm>
                <a:off x="11176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6" name="Rectangle 185">
                <a:extLst>
                  <a:ext uri="{FF2B5EF4-FFF2-40B4-BE49-F238E27FC236}">
                    <a16:creationId xmlns:a16="http://schemas.microsoft.com/office/drawing/2014/main" id="{0A915B6F-F88B-485D-833A-89699BBEF294}"/>
                  </a:ext>
                </a:extLst>
              </p:cNvPr>
              <p:cNvSpPr/>
              <p:nvPr/>
            </p:nvSpPr>
            <p:spPr>
              <a:xfrm>
                <a:off x="13970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7" name="Rectangle 186">
                <a:extLst>
                  <a:ext uri="{FF2B5EF4-FFF2-40B4-BE49-F238E27FC236}">
                    <a16:creationId xmlns:a16="http://schemas.microsoft.com/office/drawing/2014/main" id="{3EB20077-3181-4A39-B7DA-A7DF7ADEBA5E}"/>
                  </a:ext>
                </a:extLst>
              </p:cNvPr>
              <p:cNvSpPr/>
              <p:nvPr/>
            </p:nvSpPr>
            <p:spPr>
              <a:xfrm>
                <a:off x="16764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8" name="Rectangle 187">
                <a:extLst>
                  <a:ext uri="{FF2B5EF4-FFF2-40B4-BE49-F238E27FC236}">
                    <a16:creationId xmlns:a16="http://schemas.microsoft.com/office/drawing/2014/main" id="{96BDCD31-F5C3-4176-ACD0-27A37F76C202}"/>
                  </a:ext>
                </a:extLst>
              </p:cNvPr>
              <p:cNvSpPr/>
              <p:nvPr/>
            </p:nvSpPr>
            <p:spPr>
              <a:xfrm>
                <a:off x="19558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9" name="Rectangle 188">
                <a:extLst>
                  <a:ext uri="{FF2B5EF4-FFF2-40B4-BE49-F238E27FC236}">
                    <a16:creationId xmlns:a16="http://schemas.microsoft.com/office/drawing/2014/main" id="{4721467D-8222-44F7-BE04-58EBDA7DE3C2}"/>
                  </a:ext>
                </a:extLst>
              </p:cNvPr>
              <p:cNvSpPr/>
              <p:nvPr/>
            </p:nvSpPr>
            <p:spPr>
              <a:xfrm>
                <a:off x="22352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90" name="Rectangle 189">
                <a:extLst>
                  <a:ext uri="{FF2B5EF4-FFF2-40B4-BE49-F238E27FC236}">
                    <a16:creationId xmlns:a16="http://schemas.microsoft.com/office/drawing/2014/main" id="{31FEF345-EF11-4905-A043-7AA29D18FE15}"/>
                  </a:ext>
                </a:extLst>
              </p:cNvPr>
              <p:cNvSpPr/>
              <p:nvPr/>
            </p:nvSpPr>
            <p:spPr>
              <a:xfrm>
                <a:off x="25146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6" name="Group 125">
              <a:extLst>
                <a:ext uri="{FF2B5EF4-FFF2-40B4-BE49-F238E27FC236}">
                  <a16:creationId xmlns:a16="http://schemas.microsoft.com/office/drawing/2014/main" id="{E9330095-145E-4909-9D6C-FDEA6E7561FD}"/>
                </a:ext>
              </a:extLst>
            </p:cNvPr>
            <p:cNvGrpSpPr/>
            <p:nvPr/>
          </p:nvGrpSpPr>
          <p:grpSpPr>
            <a:xfrm>
              <a:off x="0" y="1409700"/>
              <a:ext cx="2735580" cy="220980"/>
              <a:chOff x="0" y="1409700"/>
              <a:chExt cx="2735580" cy="220980"/>
            </a:xfrm>
            <a:grpFill/>
          </p:grpSpPr>
          <p:sp>
            <p:nvSpPr>
              <p:cNvPr id="171" name="Rectangle 170">
                <a:extLst>
                  <a:ext uri="{FF2B5EF4-FFF2-40B4-BE49-F238E27FC236}">
                    <a16:creationId xmlns:a16="http://schemas.microsoft.com/office/drawing/2014/main" id="{F8BD00EA-04E4-4EE6-B59B-78F39C9A1070}"/>
                  </a:ext>
                </a:extLst>
              </p:cNvPr>
              <p:cNvSpPr/>
              <p:nvPr/>
            </p:nvSpPr>
            <p:spPr>
              <a:xfrm>
                <a:off x="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2" name="Rectangle 171">
                <a:extLst>
                  <a:ext uri="{FF2B5EF4-FFF2-40B4-BE49-F238E27FC236}">
                    <a16:creationId xmlns:a16="http://schemas.microsoft.com/office/drawing/2014/main" id="{50917DFD-7395-4153-B660-18A56E482DBE}"/>
                  </a:ext>
                </a:extLst>
              </p:cNvPr>
              <p:cNvSpPr/>
              <p:nvPr/>
            </p:nvSpPr>
            <p:spPr>
              <a:xfrm>
                <a:off x="2794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3" name="Rectangle 172">
                <a:extLst>
                  <a:ext uri="{FF2B5EF4-FFF2-40B4-BE49-F238E27FC236}">
                    <a16:creationId xmlns:a16="http://schemas.microsoft.com/office/drawing/2014/main" id="{5BB77342-597A-4FFD-A5AA-C5B6619C57A0}"/>
                  </a:ext>
                </a:extLst>
              </p:cNvPr>
              <p:cNvSpPr/>
              <p:nvPr/>
            </p:nvSpPr>
            <p:spPr>
              <a:xfrm>
                <a:off x="5588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4" name="Rectangle 173">
                <a:extLst>
                  <a:ext uri="{FF2B5EF4-FFF2-40B4-BE49-F238E27FC236}">
                    <a16:creationId xmlns:a16="http://schemas.microsoft.com/office/drawing/2014/main" id="{A85C29FE-54A9-43F5-BFFB-082CF9925F77}"/>
                  </a:ext>
                </a:extLst>
              </p:cNvPr>
              <p:cNvSpPr/>
              <p:nvPr/>
            </p:nvSpPr>
            <p:spPr>
              <a:xfrm>
                <a:off x="8382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5" name="Rectangle 174">
                <a:extLst>
                  <a:ext uri="{FF2B5EF4-FFF2-40B4-BE49-F238E27FC236}">
                    <a16:creationId xmlns:a16="http://schemas.microsoft.com/office/drawing/2014/main" id="{A44FD21D-2D1C-4511-940B-FA7C71104806}"/>
                  </a:ext>
                </a:extLst>
              </p:cNvPr>
              <p:cNvSpPr/>
              <p:nvPr/>
            </p:nvSpPr>
            <p:spPr>
              <a:xfrm>
                <a:off x="11176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6" name="Rectangle 175">
                <a:extLst>
                  <a:ext uri="{FF2B5EF4-FFF2-40B4-BE49-F238E27FC236}">
                    <a16:creationId xmlns:a16="http://schemas.microsoft.com/office/drawing/2014/main" id="{C2667DF1-4DF4-4E4F-904A-3AB0FB3307B7}"/>
                  </a:ext>
                </a:extLst>
              </p:cNvPr>
              <p:cNvSpPr/>
              <p:nvPr/>
            </p:nvSpPr>
            <p:spPr>
              <a:xfrm>
                <a:off x="13970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7" name="Rectangle 176">
                <a:extLst>
                  <a:ext uri="{FF2B5EF4-FFF2-40B4-BE49-F238E27FC236}">
                    <a16:creationId xmlns:a16="http://schemas.microsoft.com/office/drawing/2014/main" id="{AED3DDAF-6044-4DB7-848A-23000E82BE42}"/>
                  </a:ext>
                </a:extLst>
              </p:cNvPr>
              <p:cNvSpPr/>
              <p:nvPr/>
            </p:nvSpPr>
            <p:spPr>
              <a:xfrm>
                <a:off x="16764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8" name="Rectangle 177">
                <a:extLst>
                  <a:ext uri="{FF2B5EF4-FFF2-40B4-BE49-F238E27FC236}">
                    <a16:creationId xmlns:a16="http://schemas.microsoft.com/office/drawing/2014/main" id="{271F6ADE-8D43-4953-BF13-8356961761A1}"/>
                  </a:ext>
                </a:extLst>
              </p:cNvPr>
              <p:cNvSpPr/>
              <p:nvPr/>
            </p:nvSpPr>
            <p:spPr>
              <a:xfrm>
                <a:off x="19558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9" name="Rectangle 178">
                <a:extLst>
                  <a:ext uri="{FF2B5EF4-FFF2-40B4-BE49-F238E27FC236}">
                    <a16:creationId xmlns:a16="http://schemas.microsoft.com/office/drawing/2014/main" id="{3BDB3FDF-D855-4581-A59D-732919AAD45F}"/>
                  </a:ext>
                </a:extLst>
              </p:cNvPr>
              <p:cNvSpPr/>
              <p:nvPr/>
            </p:nvSpPr>
            <p:spPr>
              <a:xfrm>
                <a:off x="22352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0" name="Rectangle 179">
                <a:extLst>
                  <a:ext uri="{FF2B5EF4-FFF2-40B4-BE49-F238E27FC236}">
                    <a16:creationId xmlns:a16="http://schemas.microsoft.com/office/drawing/2014/main" id="{D73CF501-70AA-4A6B-B26B-0D98DD9F993A}"/>
                  </a:ext>
                </a:extLst>
              </p:cNvPr>
              <p:cNvSpPr/>
              <p:nvPr/>
            </p:nvSpPr>
            <p:spPr>
              <a:xfrm>
                <a:off x="25146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7" name="Group 126">
              <a:extLst>
                <a:ext uri="{FF2B5EF4-FFF2-40B4-BE49-F238E27FC236}">
                  <a16:creationId xmlns:a16="http://schemas.microsoft.com/office/drawing/2014/main" id="{8309F486-2A12-455A-BB24-AF7A036F00B5}"/>
                </a:ext>
              </a:extLst>
            </p:cNvPr>
            <p:cNvGrpSpPr/>
            <p:nvPr/>
          </p:nvGrpSpPr>
          <p:grpSpPr>
            <a:xfrm>
              <a:off x="0" y="1691640"/>
              <a:ext cx="2735580" cy="220980"/>
              <a:chOff x="0" y="1691640"/>
              <a:chExt cx="2735580" cy="220980"/>
            </a:xfrm>
            <a:grpFill/>
          </p:grpSpPr>
          <p:sp>
            <p:nvSpPr>
              <p:cNvPr id="161" name="Rectangle 160">
                <a:extLst>
                  <a:ext uri="{FF2B5EF4-FFF2-40B4-BE49-F238E27FC236}">
                    <a16:creationId xmlns:a16="http://schemas.microsoft.com/office/drawing/2014/main" id="{0EF4DB22-8F61-4438-9D87-8949D70B8336}"/>
                  </a:ext>
                </a:extLst>
              </p:cNvPr>
              <p:cNvSpPr/>
              <p:nvPr/>
            </p:nvSpPr>
            <p:spPr>
              <a:xfrm>
                <a:off x="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2" name="Rectangle 161">
                <a:extLst>
                  <a:ext uri="{FF2B5EF4-FFF2-40B4-BE49-F238E27FC236}">
                    <a16:creationId xmlns:a16="http://schemas.microsoft.com/office/drawing/2014/main" id="{CB976215-DD46-4F82-A808-B8833C541FA5}"/>
                  </a:ext>
                </a:extLst>
              </p:cNvPr>
              <p:cNvSpPr/>
              <p:nvPr/>
            </p:nvSpPr>
            <p:spPr>
              <a:xfrm>
                <a:off x="2794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3" name="Rectangle 162">
                <a:extLst>
                  <a:ext uri="{FF2B5EF4-FFF2-40B4-BE49-F238E27FC236}">
                    <a16:creationId xmlns:a16="http://schemas.microsoft.com/office/drawing/2014/main" id="{97643166-B9E2-4A42-99BB-21AA187F82A8}"/>
                  </a:ext>
                </a:extLst>
              </p:cNvPr>
              <p:cNvSpPr/>
              <p:nvPr/>
            </p:nvSpPr>
            <p:spPr>
              <a:xfrm>
                <a:off x="5588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4" name="Rectangle 163">
                <a:extLst>
                  <a:ext uri="{FF2B5EF4-FFF2-40B4-BE49-F238E27FC236}">
                    <a16:creationId xmlns:a16="http://schemas.microsoft.com/office/drawing/2014/main" id="{9EB29DDF-2C60-4802-B585-6404505C449F}"/>
                  </a:ext>
                </a:extLst>
              </p:cNvPr>
              <p:cNvSpPr/>
              <p:nvPr/>
            </p:nvSpPr>
            <p:spPr>
              <a:xfrm>
                <a:off x="8382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5" name="Rectangle 164">
                <a:extLst>
                  <a:ext uri="{FF2B5EF4-FFF2-40B4-BE49-F238E27FC236}">
                    <a16:creationId xmlns:a16="http://schemas.microsoft.com/office/drawing/2014/main" id="{81C7C534-C2E3-435F-8691-287C60E36566}"/>
                  </a:ext>
                </a:extLst>
              </p:cNvPr>
              <p:cNvSpPr/>
              <p:nvPr/>
            </p:nvSpPr>
            <p:spPr>
              <a:xfrm>
                <a:off x="11176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6" name="Rectangle 165">
                <a:extLst>
                  <a:ext uri="{FF2B5EF4-FFF2-40B4-BE49-F238E27FC236}">
                    <a16:creationId xmlns:a16="http://schemas.microsoft.com/office/drawing/2014/main" id="{43100872-F0B0-422E-B131-BC1A3AAB13BF}"/>
                  </a:ext>
                </a:extLst>
              </p:cNvPr>
              <p:cNvSpPr/>
              <p:nvPr/>
            </p:nvSpPr>
            <p:spPr>
              <a:xfrm>
                <a:off x="13970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7" name="Rectangle 166">
                <a:extLst>
                  <a:ext uri="{FF2B5EF4-FFF2-40B4-BE49-F238E27FC236}">
                    <a16:creationId xmlns:a16="http://schemas.microsoft.com/office/drawing/2014/main" id="{4410135F-3163-4007-A8DD-EE3C8A5CFA46}"/>
                  </a:ext>
                </a:extLst>
              </p:cNvPr>
              <p:cNvSpPr/>
              <p:nvPr/>
            </p:nvSpPr>
            <p:spPr>
              <a:xfrm>
                <a:off x="16764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8" name="Rectangle 167">
                <a:extLst>
                  <a:ext uri="{FF2B5EF4-FFF2-40B4-BE49-F238E27FC236}">
                    <a16:creationId xmlns:a16="http://schemas.microsoft.com/office/drawing/2014/main" id="{ACB8A48A-1D15-496D-9584-640C46E8D0F0}"/>
                  </a:ext>
                </a:extLst>
              </p:cNvPr>
              <p:cNvSpPr/>
              <p:nvPr/>
            </p:nvSpPr>
            <p:spPr>
              <a:xfrm>
                <a:off x="19558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9" name="Rectangle 168">
                <a:extLst>
                  <a:ext uri="{FF2B5EF4-FFF2-40B4-BE49-F238E27FC236}">
                    <a16:creationId xmlns:a16="http://schemas.microsoft.com/office/drawing/2014/main" id="{A6D1A782-0D61-4F35-B330-BCE69DFB8746}"/>
                  </a:ext>
                </a:extLst>
              </p:cNvPr>
              <p:cNvSpPr/>
              <p:nvPr/>
            </p:nvSpPr>
            <p:spPr>
              <a:xfrm>
                <a:off x="22352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70" name="Rectangle 169">
                <a:extLst>
                  <a:ext uri="{FF2B5EF4-FFF2-40B4-BE49-F238E27FC236}">
                    <a16:creationId xmlns:a16="http://schemas.microsoft.com/office/drawing/2014/main" id="{E1F7BF20-E664-4B9F-AE2A-FF27D57EAEAB}"/>
                  </a:ext>
                </a:extLst>
              </p:cNvPr>
              <p:cNvSpPr/>
              <p:nvPr/>
            </p:nvSpPr>
            <p:spPr>
              <a:xfrm>
                <a:off x="2514600" y="16916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8" name="Group 127">
              <a:extLst>
                <a:ext uri="{FF2B5EF4-FFF2-40B4-BE49-F238E27FC236}">
                  <a16:creationId xmlns:a16="http://schemas.microsoft.com/office/drawing/2014/main" id="{1C06D6D7-8B90-472E-8023-36F34243DC2B}"/>
                </a:ext>
              </a:extLst>
            </p:cNvPr>
            <p:cNvGrpSpPr/>
            <p:nvPr/>
          </p:nvGrpSpPr>
          <p:grpSpPr>
            <a:xfrm>
              <a:off x="0" y="1973580"/>
              <a:ext cx="2735580" cy="220980"/>
              <a:chOff x="0" y="1973580"/>
              <a:chExt cx="2735580" cy="220980"/>
            </a:xfrm>
            <a:grpFill/>
          </p:grpSpPr>
          <p:sp>
            <p:nvSpPr>
              <p:cNvPr id="151" name="Rectangle 150">
                <a:extLst>
                  <a:ext uri="{FF2B5EF4-FFF2-40B4-BE49-F238E27FC236}">
                    <a16:creationId xmlns:a16="http://schemas.microsoft.com/office/drawing/2014/main" id="{474DB6D8-477D-4D9E-B40E-0020B78CF86C}"/>
                  </a:ext>
                </a:extLst>
              </p:cNvPr>
              <p:cNvSpPr/>
              <p:nvPr/>
            </p:nvSpPr>
            <p:spPr>
              <a:xfrm>
                <a:off x="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2" name="Rectangle 151">
                <a:extLst>
                  <a:ext uri="{FF2B5EF4-FFF2-40B4-BE49-F238E27FC236}">
                    <a16:creationId xmlns:a16="http://schemas.microsoft.com/office/drawing/2014/main" id="{65884297-015A-4EBD-A87D-23ECACDD6988}"/>
                  </a:ext>
                </a:extLst>
              </p:cNvPr>
              <p:cNvSpPr/>
              <p:nvPr/>
            </p:nvSpPr>
            <p:spPr>
              <a:xfrm>
                <a:off x="2794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3" name="Rectangle 152">
                <a:extLst>
                  <a:ext uri="{FF2B5EF4-FFF2-40B4-BE49-F238E27FC236}">
                    <a16:creationId xmlns:a16="http://schemas.microsoft.com/office/drawing/2014/main" id="{A03A7347-0424-4E3B-8B5A-5067DC7ED144}"/>
                  </a:ext>
                </a:extLst>
              </p:cNvPr>
              <p:cNvSpPr/>
              <p:nvPr/>
            </p:nvSpPr>
            <p:spPr>
              <a:xfrm>
                <a:off x="5588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4" name="Rectangle 153">
                <a:extLst>
                  <a:ext uri="{FF2B5EF4-FFF2-40B4-BE49-F238E27FC236}">
                    <a16:creationId xmlns:a16="http://schemas.microsoft.com/office/drawing/2014/main" id="{3B816762-57A8-4A8F-93E7-B17E43AA6DFD}"/>
                  </a:ext>
                </a:extLst>
              </p:cNvPr>
              <p:cNvSpPr/>
              <p:nvPr/>
            </p:nvSpPr>
            <p:spPr>
              <a:xfrm>
                <a:off x="8382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5" name="Rectangle 154">
                <a:extLst>
                  <a:ext uri="{FF2B5EF4-FFF2-40B4-BE49-F238E27FC236}">
                    <a16:creationId xmlns:a16="http://schemas.microsoft.com/office/drawing/2014/main" id="{74C96C54-AFCD-45BA-B782-5F73FDEB7E1B}"/>
                  </a:ext>
                </a:extLst>
              </p:cNvPr>
              <p:cNvSpPr/>
              <p:nvPr/>
            </p:nvSpPr>
            <p:spPr>
              <a:xfrm>
                <a:off x="11176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6" name="Rectangle 155">
                <a:extLst>
                  <a:ext uri="{FF2B5EF4-FFF2-40B4-BE49-F238E27FC236}">
                    <a16:creationId xmlns:a16="http://schemas.microsoft.com/office/drawing/2014/main" id="{15BCE1A1-4173-4C15-89CC-E22A775CB605}"/>
                  </a:ext>
                </a:extLst>
              </p:cNvPr>
              <p:cNvSpPr/>
              <p:nvPr/>
            </p:nvSpPr>
            <p:spPr>
              <a:xfrm>
                <a:off x="13970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7" name="Rectangle 156">
                <a:extLst>
                  <a:ext uri="{FF2B5EF4-FFF2-40B4-BE49-F238E27FC236}">
                    <a16:creationId xmlns:a16="http://schemas.microsoft.com/office/drawing/2014/main" id="{B88C1135-0C29-48CA-94C0-89AC407A7C90}"/>
                  </a:ext>
                </a:extLst>
              </p:cNvPr>
              <p:cNvSpPr/>
              <p:nvPr/>
            </p:nvSpPr>
            <p:spPr>
              <a:xfrm>
                <a:off x="16764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8" name="Rectangle 157">
                <a:extLst>
                  <a:ext uri="{FF2B5EF4-FFF2-40B4-BE49-F238E27FC236}">
                    <a16:creationId xmlns:a16="http://schemas.microsoft.com/office/drawing/2014/main" id="{F2E00C6F-BE8D-45FC-842E-958F0A29E19A}"/>
                  </a:ext>
                </a:extLst>
              </p:cNvPr>
              <p:cNvSpPr/>
              <p:nvPr/>
            </p:nvSpPr>
            <p:spPr>
              <a:xfrm>
                <a:off x="19558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9" name="Rectangle 158">
                <a:extLst>
                  <a:ext uri="{FF2B5EF4-FFF2-40B4-BE49-F238E27FC236}">
                    <a16:creationId xmlns:a16="http://schemas.microsoft.com/office/drawing/2014/main" id="{84E9DB03-216A-4D21-9927-6EDBEEBB01A8}"/>
                  </a:ext>
                </a:extLst>
              </p:cNvPr>
              <p:cNvSpPr/>
              <p:nvPr/>
            </p:nvSpPr>
            <p:spPr>
              <a:xfrm>
                <a:off x="22352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60" name="Rectangle 159">
                <a:extLst>
                  <a:ext uri="{FF2B5EF4-FFF2-40B4-BE49-F238E27FC236}">
                    <a16:creationId xmlns:a16="http://schemas.microsoft.com/office/drawing/2014/main" id="{521D5CF6-B60D-4E0C-8BB5-9DF0AE135E13}"/>
                  </a:ext>
                </a:extLst>
              </p:cNvPr>
              <p:cNvSpPr/>
              <p:nvPr/>
            </p:nvSpPr>
            <p:spPr>
              <a:xfrm>
                <a:off x="2514600" y="19735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29" name="Group 128">
              <a:extLst>
                <a:ext uri="{FF2B5EF4-FFF2-40B4-BE49-F238E27FC236}">
                  <a16:creationId xmlns:a16="http://schemas.microsoft.com/office/drawing/2014/main" id="{270F40ED-2C5A-4CCD-80EF-CEA49BC26DA9}"/>
                </a:ext>
              </a:extLst>
            </p:cNvPr>
            <p:cNvGrpSpPr/>
            <p:nvPr/>
          </p:nvGrpSpPr>
          <p:grpSpPr>
            <a:xfrm>
              <a:off x="0" y="2255520"/>
              <a:ext cx="2735580" cy="220980"/>
              <a:chOff x="0" y="2255520"/>
              <a:chExt cx="2735580" cy="220980"/>
            </a:xfrm>
            <a:grpFill/>
          </p:grpSpPr>
          <p:sp>
            <p:nvSpPr>
              <p:cNvPr id="141" name="Rectangle 140">
                <a:extLst>
                  <a:ext uri="{FF2B5EF4-FFF2-40B4-BE49-F238E27FC236}">
                    <a16:creationId xmlns:a16="http://schemas.microsoft.com/office/drawing/2014/main" id="{7B1927A4-6ED6-4DE1-B5C0-FB90CD5F60B2}"/>
                  </a:ext>
                </a:extLst>
              </p:cNvPr>
              <p:cNvSpPr/>
              <p:nvPr/>
            </p:nvSpPr>
            <p:spPr>
              <a:xfrm>
                <a:off x="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2" name="Rectangle 141">
                <a:extLst>
                  <a:ext uri="{FF2B5EF4-FFF2-40B4-BE49-F238E27FC236}">
                    <a16:creationId xmlns:a16="http://schemas.microsoft.com/office/drawing/2014/main" id="{9DA02510-F01B-4EA4-833C-07E84428BACA}"/>
                  </a:ext>
                </a:extLst>
              </p:cNvPr>
              <p:cNvSpPr/>
              <p:nvPr/>
            </p:nvSpPr>
            <p:spPr>
              <a:xfrm>
                <a:off x="279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3" name="Rectangle 142">
                <a:extLst>
                  <a:ext uri="{FF2B5EF4-FFF2-40B4-BE49-F238E27FC236}">
                    <a16:creationId xmlns:a16="http://schemas.microsoft.com/office/drawing/2014/main" id="{EABEDA13-622B-4757-B677-29002FF6C1BC}"/>
                  </a:ext>
                </a:extLst>
              </p:cNvPr>
              <p:cNvSpPr/>
              <p:nvPr/>
            </p:nvSpPr>
            <p:spPr>
              <a:xfrm>
                <a:off x="5588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4" name="Rectangle 143">
                <a:extLst>
                  <a:ext uri="{FF2B5EF4-FFF2-40B4-BE49-F238E27FC236}">
                    <a16:creationId xmlns:a16="http://schemas.microsoft.com/office/drawing/2014/main" id="{455D70E8-5F08-4CBA-8CC1-AAC59DAB7EF8}"/>
                  </a:ext>
                </a:extLst>
              </p:cNvPr>
              <p:cNvSpPr/>
              <p:nvPr/>
            </p:nvSpPr>
            <p:spPr>
              <a:xfrm>
                <a:off x="8382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5" name="Rectangle 144">
                <a:extLst>
                  <a:ext uri="{FF2B5EF4-FFF2-40B4-BE49-F238E27FC236}">
                    <a16:creationId xmlns:a16="http://schemas.microsoft.com/office/drawing/2014/main" id="{3922DD2E-F91B-414D-B17F-E415B91EA7FA}"/>
                  </a:ext>
                </a:extLst>
              </p:cNvPr>
              <p:cNvSpPr/>
              <p:nvPr/>
            </p:nvSpPr>
            <p:spPr>
              <a:xfrm>
                <a:off x="11176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6" name="Rectangle 145">
                <a:extLst>
                  <a:ext uri="{FF2B5EF4-FFF2-40B4-BE49-F238E27FC236}">
                    <a16:creationId xmlns:a16="http://schemas.microsoft.com/office/drawing/2014/main" id="{12650D17-EEF1-43E1-A37C-C6D98C00AACA}"/>
                  </a:ext>
                </a:extLst>
              </p:cNvPr>
              <p:cNvSpPr/>
              <p:nvPr/>
            </p:nvSpPr>
            <p:spPr>
              <a:xfrm>
                <a:off x="13970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7" name="Rectangle 146">
                <a:extLst>
                  <a:ext uri="{FF2B5EF4-FFF2-40B4-BE49-F238E27FC236}">
                    <a16:creationId xmlns:a16="http://schemas.microsoft.com/office/drawing/2014/main" id="{ADD84CF3-41C2-4D94-8D93-22AEA8D670E4}"/>
                  </a:ext>
                </a:extLst>
              </p:cNvPr>
              <p:cNvSpPr/>
              <p:nvPr/>
            </p:nvSpPr>
            <p:spPr>
              <a:xfrm>
                <a:off x="1676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8" name="Rectangle 147">
                <a:extLst>
                  <a:ext uri="{FF2B5EF4-FFF2-40B4-BE49-F238E27FC236}">
                    <a16:creationId xmlns:a16="http://schemas.microsoft.com/office/drawing/2014/main" id="{D28269AC-1824-49D3-A8F1-38C6D5FAAD46}"/>
                  </a:ext>
                </a:extLst>
              </p:cNvPr>
              <p:cNvSpPr/>
              <p:nvPr/>
            </p:nvSpPr>
            <p:spPr>
              <a:xfrm>
                <a:off x="19558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9" name="Rectangle 148">
                <a:extLst>
                  <a:ext uri="{FF2B5EF4-FFF2-40B4-BE49-F238E27FC236}">
                    <a16:creationId xmlns:a16="http://schemas.microsoft.com/office/drawing/2014/main" id="{E0C928F0-DAE4-465D-9225-8EC720C3BFFD}"/>
                  </a:ext>
                </a:extLst>
              </p:cNvPr>
              <p:cNvSpPr/>
              <p:nvPr/>
            </p:nvSpPr>
            <p:spPr>
              <a:xfrm>
                <a:off x="2235201"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50" name="Rectangle 149">
                <a:extLst>
                  <a:ext uri="{FF2B5EF4-FFF2-40B4-BE49-F238E27FC236}">
                    <a16:creationId xmlns:a16="http://schemas.microsoft.com/office/drawing/2014/main" id="{DA8A0BD6-2644-4915-A1DE-559DB9AA2F18}"/>
                  </a:ext>
                </a:extLst>
              </p:cNvPr>
              <p:cNvSpPr/>
              <p:nvPr/>
            </p:nvSpPr>
            <p:spPr>
              <a:xfrm>
                <a:off x="25146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130" name="Group 129">
              <a:extLst>
                <a:ext uri="{FF2B5EF4-FFF2-40B4-BE49-F238E27FC236}">
                  <a16:creationId xmlns:a16="http://schemas.microsoft.com/office/drawing/2014/main" id="{596DA5ED-2440-4F31-B9F1-8C69D8EB1029}"/>
                </a:ext>
              </a:extLst>
            </p:cNvPr>
            <p:cNvGrpSpPr/>
            <p:nvPr/>
          </p:nvGrpSpPr>
          <p:grpSpPr>
            <a:xfrm>
              <a:off x="0" y="2537460"/>
              <a:ext cx="2735580" cy="220980"/>
              <a:chOff x="0" y="2537460"/>
              <a:chExt cx="2735580" cy="220980"/>
            </a:xfrm>
            <a:grpFill/>
          </p:grpSpPr>
          <p:sp>
            <p:nvSpPr>
              <p:cNvPr id="131" name="Rectangle 130">
                <a:extLst>
                  <a:ext uri="{FF2B5EF4-FFF2-40B4-BE49-F238E27FC236}">
                    <a16:creationId xmlns:a16="http://schemas.microsoft.com/office/drawing/2014/main" id="{7723B6AB-0684-46A5-96C0-D82A6991C599}"/>
                  </a:ext>
                </a:extLst>
              </p:cNvPr>
              <p:cNvSpPr/>
              <p:nvPr/>
            </p:nvSpPr>
            <p:spPr>
              <a:xfrm>
                <a:off x="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2" name="Rectangle 131">
                <a:extLst>
                  <a:ext uri="{FF2B5EF4-FFF2-40B4-BE49-F238E27FC236}">
                    <a16:creationId xmlns:a16="http://schemas.microsoft.com/office/drawing/2014/main" id="{7EA82702-DB03-4B14-B3C2-F9CDCF322712}"/>
                  </a:ext>
                </a:extLst>
              </p:cNvPr>
              <p:cNvSpPr/>
              <p:nvPr/>
            </p:nvSpPr>
            <p:spPr>
              <a:xfrm>
                <a:off x="279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3" name="Rectangle 132">
                <a:extLst>
                  <a:ext uri="{FF2B5EF4-FFF2-40B4-BE49-F238E27FC236}">
                    <a16:creationId xmlns:a16="http://schemas.microsoft.com/office/drawing/2014/main" id="{1B1D2D38-771F-414B-BF74-D3E3C63499FB}"/>
                  </a:ext>
                </a:extLst>
              </p:cNvPr>
              <p:cNvSpPr/>
              <p:nvPr/>
            </p:nvSpPr>
            <p:spPr>
              <a:xfrm>
                <a:off x="558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4" name="Rectangle 133">
                <a:extLst>
                  <a:ext uri="{FF2B5EF4-FFF2-40B4-BE49-F238E27FC236}">
                    <a16:creationId xmlns:a16="http://schemas.microsoft.com/office/drawing/2014/main" id="{AC37E175-A097-4FD1-A7FF-2BFC279C8783}"/>
                  </a:ext>
                </a:extLst>
              </p:cNvPr>
              <p:cNvSpPr/>
              <p:nvPr/>
            </p:nvSpPr>
            <p:spPr>
              <a:xfrm>
                <a:off x="8382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5" name="Rectangle 134">
                <a:extLst>
                  <a:ext uri="{FF2B5EF4-FFF2-40B4-BE49-F238E27FC236}">
                    <a16:creationId xmlns:a16="http://schemas.microsoft.com/office/drawing/2014/main" id="{307337EA-4158-4346-B886-EADDD9E47004}"/>
                  </a:ext>
                </a:extLst>
              </p:cNvPr>
              <p:cNvSpPr/>
              <p:nvPr/>
            </p:nvSpPr>
            <p:spPr>
              <a:xfrm>
                <a:off x="11176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6" name="Rectangle 135">
                <a:extLst>
                  <a:ext uri="{FF2B5EF4-FFF2-40B4-BE49-F238E27FC236}">
                    <a16:creationId xmlns:a16="http://schemas.microsoft.com/office/drawing/2014/main" id="{82201E85-A83D-48FB-881F-2C20FC6697CA}"/>
                  </a:ext>
                </a:extLst>
              </p:cNvPr>
              <p:cNvSpPr/>
              <p:nvPr/>
            </p:nvSpPr>
            <p:spPr>
              <a:xfrm>
                <a:off x="13970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7" name="Rectangle 136">
                <a:extLst>
                  <a:ext uri="{FF2B5EF4-FFF2-40B4-BE49-F238E27FC236}">
                    <a16:creationId xmlns:a16="http://schemas.microsoft.com/office/drawing/2014/main" id="{31C9B2E0-A6CD-460F-8CD2-94BE69746AB7}"/>
                  </a:ext>
                </a:extLst>
              </p:cNvPr>
              <p:cNvSpPr/>
              <p:nvPr/>
            </p:nvSpPr>
            <p:spPr>
              <a:xfrm>
                <a:off x="1676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8" name="Rectangle 137">
                <a:extLst>
                  <a:ext uri="{FF2B5EF4-FFF2-40B4-BE49-F238E27FC236}">
                    <a16:creationId xmlns:a16="http://schemas.microsoft.com/office/drawing/2014/main" id="{99BA6E3F-38D7-4687-BD85-86011F0B54E5}"/>
                  </a:ext>
                </a:extLst>
              </p:cNvPr>
              <p:cNvSpPr/>
              <p:nvPr/>
            </p:nvSpPr>
            <p:spPr>
              <a:xfrm>
                <a:off x="1955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39" name="Rectangle 138">
                <a:extLst>
                  <a:ext uri="{FF2B5EF4-FFF2-40B4-BE49-F238E27FC236}">
                    <a16:creationId xmlns:a16="http://schemas.microsoft.com/office/drawing/2014/main" id="{F86B0460-36FB-453D-92B5-673C19390D76}"/>
                  </a:ext>
                </a:extLst>
              </p:cNvPr>
              <p:cNvSpPr/>
              <p:nvPr/>
            </p:nvSpPr>
            <p:spPr>
              <a:xfrm>
                <a:off x="22352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0" name="Rectangle 139">
                <a:extLst>
                  <a:ext uri="{FF2B5EF4-FFF2-40B4-BE49-F238E27FC236}">
                    <a16:creationId xmlns:a16="http://schemas.microsoft.com/office/drawing/2014/main" id="{9176C3BE-CEEE-4F43-AFD0-9460F6804087}"/>
                  </a:ext>
                </a:extLst>
              </p:cNvPr>
              <p:cNvSpPr/>
              <p:nvPr/>
            </p:nvSpPr>
            <p:spPr>
              <a:xfrm>
                <a:off x="25146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grpSp>
        <p:nvGrpSpPr>
          <p:cNvPr id="3" name="Group 2">
            <a:extLst>
              <a:ext uri="{FF2B5EF4-FFF2-40B4-BE49-F238E27FC236}">
                <a16:creationId xmlns:a16="http://schemas.microsoft.com/office/drawing/2014/main" id="{75D72E55-AA95-1D86-0E12-5A7C4F4D0E2F}"/>
              </a:ext>
            </a:extLst>
          </p:cNvPr>
          <p:cNvGrpSpPr/>
          <p:nvPr/>
        </p:nvGrpSpPr>
        <p:grpSpPr>
          <a:xfrm>
            <a:off x="8290354" y="4776825"/>
            <a:ext cx="1645729" cy="1659481"/>
            <a:chOff x="8145388" y="1384514"/>
            <a:chExt cx="1645729" cy="1659481"/>
          </a:xfrm>
        </p:grpSpPr>
        <p:grpSp>
          <p:nvGrpSpPr>
            <p:cNvPr id="232" name="Group 231">
              <a:extLst>
                <a:ext uri="{FF2B5EF4-FFF2-40B4-BE49-F238E27FC236}">
                  <a16:creationId xmlns:a16="http://schemas.microsoft.com/office/drawing/2014/main" id="{12E25A50-2E96-4253-A595-C911EB4EA10F}"/>
                </a:ext>
              </a:extLst>
            </p:cNvPr>
            <p:cNvGrpSpPr/>
            <p:nvPr/>
          </p:nvGrpSpPr>
          <p:grpSpPr>
            <a:xfrm>
              <a:off x="8145388" y="1384514"/>
              <a:ext cx="1645729" cy="132942"/>
              <a:chOff x="0" y="0"/>
              <a:chExt cx="2735580" cy="220980"/>
            </a:xfrm>
            <a:solidFill>
              <a:schemeClr val="bg1">
                <a:lumMod val="95000"/>
              </a:schemeClr>
            </a:solidFill>
          </p:grpSpPr>
          <p:sp>
            <p:nvSpPr>
              <p:cNvPr id="332" name="Rectangle 331">
                <a:extLst>
                  <a:ext uri="{FF2B5EF4-FFF2-40B4-BE49-F238E27FC236}">
                    <a16:creationId xmlns:a16="http://schemas.microsoft.com/office/drawing/2014/main" id="{9D3CC819-EB31-475F-82C7-B27A2AFBEB4D}"/>
                  </a:ext>
                </a:extLst>
              </p:cNvPr>
              <p:cNvSpPr/>
              <p:nvPr/>
            </p:nvSpPr>
            <p:spPr>
              <a:xfrm>
                <a:off x="0" y="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3" name="Rectangle 332">
                <a:extLst>
                  <a:ext uri="{FF2B5EF4-FFF2-40B4-BE49-F238E27FC236}">
                    <a16:creationId xmlns:a16="http://schemas.microsoft.com/office/drawing/2014/main" id="{93F753B8-FB35-4F01-B844-25F89CE93393}"/>
                  </a:ext>
                </a:extLst>
              </p:cNvPr>
              <p:cNvSpPr/>
              <p:nvPr/>
            </p:nvSpPr>
            <p:spPr>
              <a:xfrm>
                <a:off x="279400" y="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4" name="Rectangle 333">
                <a:extLst>
                  <a:ext uri="{FF2B5EF4-FFF2-40B4-BE49-F238E27FC236}">
                    <a16:creationId xmlns:a16="http://schemas.microsoft.com/office/drawing/2014/main" id="{835E4B75-1CF2-47D9-BC8B-EE2E37C8D795}"/>
                  </a:ext>
                </a:extLst>
              </p:cNvPr>
              <p:cNvSpPr/>
              <p:nvPr/>
            </p:nvSpPr>
            <p:spPr>
              <a:xfrm>
                <a:off x="558800" y="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5" name="Rectangle 334">
                <a:extLst>
                  <a:ext uri="{FF2B5EF4-FFF2-40B4-BE49-F238E27FC236}">
                    <a16:creationId xmlns:a16="http://schemas.microsoft.com/office/drawing/2014/main" id="{E84E6683-1B11-4864-AC96-CB99578D2DFE}"/>
                  </a:ext>
                </a:extLst>
              </p:cNvPr>
              <p:cNvSpPr/>
              <p:nvPr/>
            </p:nvSpPr>
            <p:spPr>
              <a:xfrm>
                <a:off x="838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6" name="Rectangle 335">
                <a:extLst>
                  <a:ext uri="{FF2B5EF4-FFF2-40B4-BE49-F238E27FC236}">
                    <a16:creationId xmlns:a16="http://schemas.microsoft.com/office/drawing/2014/main" id="{34FEF996-E144-4781-BFB7-588BA7727E20}"/>
                  </a:ext>
                </a:extLst>
              </p:cNvPr>
              <p:cNvSpPr/>
              <p:nvPr/>
            </p:nvSpPr>
            <p:spPr>
              <a:xfrm>
                <a:off x="1117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7" name="Rectangle 336">
                <a:extLst>
                  <a:ext uri="{FF2B5EF4-FFF2-40B4-BE49-F238E27FC236}">
                    <a16:creationId xmlns:a16="http://schemas.microsoft.com/office/drawing/2014/main" id="{2E2B1E36-C72D-4CD7-873D-0201F1ECFEED}"/>
                  </a:ext>
                </a:extLst>
              </p:cNvPr>
              <p:cNvSpPr/>
              <p:nvPr/>
            </p:nvSpPr>
            <p:spPr>
              <a:xfrm>
                <a:off x="13970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8" name="Rectangle 337">
                <a:extLst>
                  <a:ext uri="{FF2B5EF4-FFF2-40B4-BE49-F238E27FC236}">
                    <a16:creationId xmlns:a16="http://schemas.microsoft.com/office/drawing/2014/main" id="{07839345-2CA2-489B-8D5D-51C36D94C1C4}"/>
                  </a:ext>
                </a:extLst>
              </p:cNvPr>
              <p:cNvSpPr/>
              <p:nvPr/>
            </p:nvSpPr>
            <p:spPr>
              <a:xfrm>
                <a:off x="16764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9" name="Rectangle 338">
                <a:extLst>
                  <a:ext uri="{FF2B5EF4-FFF2-40B4-BE49-F238E27FC236}">
                    <a16:creationId xmlns:a16="http://schemas.microsoft.com/office/drawing/2014/main" id="{10A5077D-CE37-468F-805C-9E5685468020}"/>
                  </a:ext>
                </a:extLst>
              </p:cNvPr>
              <p:cNvSpPr/>
              <p:nvPr/>
            </p:nvSpPr>
            <p:spPr>
              <a:xfrm>
                <a:off x="19558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40" name="Rectangle 339">
                <a:extLst>
                  <a:ext uri="{FF2B5EF4-FFF2-40B4-BE49-F238E27FC236}">
                    <a16:creationId xmlns:a16="http://schemas.microsoft.com/office/drawing/2014/main" id="{D5D239FC-CDB1-4126-9911-1F66665A69CF}"/>
                  </a:ext>
                </a:extLst>
              </p:cNvPr>
              <p:cNvSpPr/>
              <p:nvPr/>
            </p:nvSpPr>
            <p:spPr>
              <a:xfrm>
                <a:off x="22352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41" name="Rectangle 340">
                <a:extLst>
                  <a:ext uri="{FF2B5EF4-FFF2-40B4-BE49-F238E27FC236}">
                    <a16:creationId xmlns:a16="http://schemas.microsoft.com/office/drawing/2014/main" id="{0E636A79-3973-4D7E-86E6-ABF5E7327335}"/>
                  </a:ext>
                </a:extLst>
              </p:cNvPr>
              <p:cNvSpPr/>
              <p:nvPr/>
            </p:nvSpPr>
            <p:spPr>
              <a:xfrm>
                <a:off x="2514600" y="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3" name="Group 232">
              <a:extLst>
                <a:ext uri="{FF2B5EF4-FFF2-40B4-BE49-F238E27FC236}">
                  <a16:creationId xmlns:a16="http://schemas.microsoft.com/office/drawing/2014/main" id="{F0187E19-AD3D-450F-B0E4-A5FD2BA5C8F8}"/>
                </a:ext>
              </a:extLst>
            </p:cNvPr>
            <p:cNvGrpSpPr/>
            <p:nvPr/>
          </p:nvGrpSpPr>
          <p:grpSpPr>
            <a:xfrm>
              <a:off x="8145388" y="1554129"/>
              <a:ext cx="1645729" cy="132942"/>
              <a:chOff x="0" y="281940"/>
              <a:chExt cx="2735580" cy="220980"/>
            </a:xfrm>
            <a:solidFill>
              <a:schemeClr val="bg1">
                <a:lumMod val="95000"/>
              </a:schemeClr>
            </a:solidFill>
          </p:grpSpPr>
          <p:sp>
            <p:nvSpPr>
              <p:cNvPr id="322" name="Rectangle 321">
                <a:extLst>
                  <a:ext uri="{FF2B5EF4-FFF2-40B4-BE49-F238E27FC236}">
                    <a16:creationId xmlns:a16="http://schemas.microsoft.com/office/drawing/2014/main" id="{19117F49-10BE-4153-8BA0-6C5F010472B4}"/>
                  </a:ext>
                </a:extLst>
              </p:cNvPr>
              <p:cNvSpPr/>
              <p:nvPr/>
            </p:nvSpPr>
            <p:spPr>
              <a:xfrm>
                <a:off x="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3" name="Rectangle 322">
                <a:extLst>
                  <a:ext uri="{FF2B5EF4-FFF2-40B4-BE49-F238E27FC236}">
                    <a16:creationId xmlns:a16="http://schemas.microsoft.com/office/drawing/2014/main" id="{36068ADB-1A4B-4889-B056-D5D8302B1701}"/>
                  </a:ext>
                </a:extLst>
              </p:cNvPr>
              <p:cNvSpPr/>
              <p:nvPr/>
            </p:nvSpPr>
            <p:spPr>
              <a:xfrm>
                <a:off x="27940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4" name="Rectangle 323">
                <a:extLst>
                  <a:ext uri="{FF2B5EF4-FFF2-40B4-BE49-F238E27FC236}">
                    <a16:creationId xmlns:a16="http://schemas.microsoft.com/office/drawing/2014/main" id="{D74313DB-C1DA-4ADC-8426-E9DB4523B7D4}"/>
                  </a:ext>
                </a:extLst>
              </p:cNvPr>
              <p:cNvSpPr/>
              <p:nvPr/>
            </p:nvSpPr>
            <p:spPr>
              <a:xfrm>
                <a:off x="55880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5" name="Rectangle 324">
                <a:extLst>
                  <a:ext uri="{FF2B5EF4-FFF2-40B4-BE49-F238E27FC236}">
                    <a16:creationId xmlns:a16="http://schemas.microsoft.com/office/drawing/2014/main" id="{FCAA9FA4-D64E-4F7D-AB3B-2C75C8220E67}"/>
                  </a:ext>
                </a:extLst>
              </p:cNvPr>
              <p:cNvSpPr/>
              <p:nvPr/>
            </p:nvSpPr>
            <p:spPr>
              <a:xfrm>
                <a:off x="838200" y="2819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6" name="Rectangle 325">
                <a:extLst>
                  <a:ext uri="{FF2B5EF4-FFF2-40B4-BE49-F238E27FC236}">
                    <a16:creationId xmlns:a16="http://schemas.microsoft.com/office/drawing/2014/main" id="{78E6F64D-B161-40E1-976B-1AD8585A0B6E}"/>
                  </a:ext>
                </a:extLst>
              </p:cNvPr>
              <p:cNvSpPr/>
              <p:nvPr/>
            </p:nvSpPr>
            <p:spPr>
              <a:xfrm>
                <a:off x="1117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7" name="Rectangle 326">
                <a:extLst>
                  <a:ext uri="{FF2B5EF4-FFF2-40B4-BE49-F238E27FC236}">
                    <a16:creationId xmlns:a16="http://schemas.microsoft.com/office/drawing/2014/main" id="{264F7D6B-8247-4460-9149-F325E2BE03B2}"/>
                  </a:ext>
                </a:extLst>
              </p:cNvPr>
              <p:cNvSpPr/>
              <p:nvPr/>
            </p:nvSpPr>
            <p:spPr>
              <a:xfrm>
                <a:off x="13970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8" name="Rectangle 327">
                <a:extLst>
                  <a:ext uri="{FF2B5EF4-FFF2-40B4-BE49-F238E27FC236}">
                    <a16:creationId xmlns:a16="http://schemas.microsoft.com/office/drawing/2014/main" id="{2A64E4D6-6051-47F3-A9D4-F82E5B6D2535}"/>
                  </a:ext>
                </a:extLst>
              </p:cNvPr>
              <p:cNvSpPr/>
              <p:nvPr/>
            </p:nvSpPr>
            <p:spPr>
              <a:xfrm>
                <a:off x="16764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9" name="Rectangle 328">
                <a:extLst>
                  <a:ext uri="{FF2B5EF4-FFF2-40B4-BE49-F238E27FC236}">
                    <a16:creationId xmlns:a16="http://schemas.microsoft.com/office/drawing/2014/main" id="{47904710-6074-4687-80EA-0E17F14859B2}"/>
                  </a:ext>
                </a:extLst>
              </p:cNvPr>
              <p:cNvSpPr/>
              <p:nvPr/>
            </p:nvSpPr>
            <p:spPr>
              <a:xfrm>
                <a:off x="19558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0" name="Rectangle 329">
                <a:extLst>
                  <a:ext uri="{FF2B5EF4-FFF2-40B4-BE49-F238E27FC236}">
                    <a16:creationId xmlns:a16="http://schemas.microsoft.com/office/drawing/2014/main" id="{039E11D6-3CC8-4925-A67C-4EF7F5387FB0}"/>
                  </a:ext>
                </a:extLst>
              </p:cNvPr>
              <p:cNvSpPr/>
              <p:nvPr/>
            </p:nvSpPr>
            <p:spPr>
              <a:xfrm>
                <a:off x="22352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31" name="Rectangle 330">
                <a:extLst>
                  <a:ext uri="{FF2B5EF4-FFF2-40B4-BE49-F238E27FC236}">
                    <a16:creationId xmlns:a16="http://schemas.microsoft.com/office/drawing/2014/main" id="{38F25014-44ED-49D8-B7D8-CD66348029AE}"/>
                  </a:ext>
                </a:extLst>
              </p:cNvPr>
              <p:cNvSpPr/>
              <p:nvPr/>
            </p:nvSpPr>
            <p:spPr>
              <a:xfrm>
                <a:off x="2514600" y="28194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4" name="Group 233">
              <a:extLst>
                <a:ext uri="{FF2B5EF4-FFF2-40B4-BE49-F238E27FC236}">
                  <a16:creationId xmlns:a16="http://schemas.microsoft.com/office/drawing/2014/main" id="{93420751-694A-470C-AAB6-5F69DDCC0EED}"/>
                </a:ext>
              </a:extLst>
            </p:cNvPr>
            <p:cNvGrpSpPr/>
            <p:nvPr/>
          </p:nvGrpSpPr>
          <p:grpSpPr>
            <a:xfrm>
              <a:off x="8145388" y="1723745"/>
              <a:ext cx="1645729" cy="132942"/>
              <a:chOff x="0" y="563880"/>
              <a:chExt cx="2735580" cy="220980"/>
            </a:xfrm>
            <a:solidFill>
              <a:schemeClr val="bg1">
                <a:lumMod val="95000"/>
              </a:schemeClr>
            </a:solidFill>
          </p:grpSpPr>
          <p:sp>
            <p:nvSpPr>
              <p:cNvPr id="312" name="Rectangle 311">
                <a:extLst>
                  <a:ext uri="{FF2B5EF4-FFF2-40B4-BE49-F238E27FC236}">
                    <a16:creationId xmlns:a16="http://schemas.microsoft.com/office/drawing/2014/main" id="{3C8B5A9A-9C23-4AE5-9711-152B49BA930A}"/>
                  </a:ext>
                </a:extLst>
              </p:cNvPr>
              <p:cNvSpPr/>
              <p:nvPr/>
            </p:nvSpPr>
            <p:spPr>
              <a:xfrm>
                <a:off x="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3" name="Rectangle 312">
                <a:extLst>
                  <a:ext uri="{FF2B5EF4-FFF2-40B4-BE49-F238E27FC236}">
                    <a16:creationId xmlns:a16="http://schemas.microsoft.com/office/drawing/2014/main" id="{0520D634-6E77-49AD-9132-54B858FFBAB3}"/>
                  </a:ext>
                </a:extLst>
              </p:cNvPr>
              <p:cNvSpPr/>
              <p:nvPr/>
            </p:nvSpPr>
            <p:spPr>
              <a:xfrm>
                <a:off x="2794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4" name="Rectangle 313">
                <a:extLst>
                  <a:ext uri="{FF2B5EF4-FFF2-40B4-BE49-F238E27FC236}">
                    <a16:creationId xmlns:a16="http://schemas.microsoft.com/office/drawing/2014/main" id="{DF8109CB-75B3-4418-AB37-E2EA03AEE1E9}"/>
                  </a:ext>
                </a:extLst>
              </p:cNvPr>
              <p:cNvSpPr/>
              <p:nvPr/>
            </p:nvSpPr>
            <p:spPr>
              <a:xfrm>
                <a:off x="5588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5" name="Rectangle 314">
                <a:extLst>
                  <a:ext uri="{FF2B5EF4-FFF2-40B4-BE49-F238E27FC236}">
                    <a16:creationId xmlns:a16="http://schemas.microsoft.com/office/drawing/2014/main" id="{DFC2F101-B776-4490-9B2C-4C66B997C491}"/>
                  </a:ext>
                </a:extLst>
              </p:cNvPr>
              <p:cNvSpPr/>
              <p:nvPr/>
            </p:nvSpPr>
            <p:spPr>
              <a:xfrm>
                <a:off x="8382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6" name="Rectangle 315">
                <a:extLst>
                  <a:ext uri="{FF2B5EF4-FFF2-40B4-BE49-F238E27FC236}">
                    <a16:creationId xmlns:a16="http://schemas.microsoft.com/office/drawing/2014/main" id="{8B28EBBF-6AAD-4F64-B0C3-102807A7D6C5}"/>
                  </a:ext>
                </a:extLst>
              </p:cNvPr>
              <p:cNvSpPr/>
              <p:nvPr/>
            </p:nvSpPr>
            <p:spPr>
              <a:xfrm>
                <a:off x="11176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7" name="Rectangle 316">
                <a:extLst>
                  <a:ext uri="{FF2B5EF4-FFF2-40B4-BE49-F238E27FC236}">
                    <a16:creationId xmlns:a16="http://schemas.microsoft.com/office/drawing/2014/main" id="{9616FE0B-BD74-4CA3-9563-DC74802270F4}"/>
                  </a:ext>
                </a:extLst>
              </p:cNvPr>
              <p:cNvSpPr/>
              <p:nvPr/>
            </p:nvSpPr>
            <p:spPr>
              <a:xfrm>
                <a:off x="1397000" y="5638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8" name="Rectangle 317">
                <a:extLst>
                  <a:ext uri="{FF2B5EF4-FFF2-40B4-BE49-F238E27FC236}">
                    <a16:creationId xmlns:a16="http://schemas.microsoft.com/office/drawing/2014/main" id="{CDECE1D9-728C-4DFF-B0E8-C0127D84D626}"/>
                  </a:ext>
                </a:extLst>
              </p:cNvPr>
              <p:cNvSpPr/>
              <p:nvPr/>
            </p:nvSpPr>
            <p:spPr>
              <a:xfrm>
                <a:off x="16764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9" name="Rectangle 318">
                <a:extLst>
                  <a:ext uri="{FF2B5EF4-FFF2-40B4-BE49-F238E27FC236}">
                    <a16:creationId xmlns:a16="http://schemas.microsoft.com/office/drawing/2014/main" id="{256F8B4C-87A6-4112-BF82-C31D5C81F577}"/>
                  </a:ext>
                </a:extLst>
              </p:cNvPr>
              <p:cNvSpPr/>
              <p:nvPr/>
            </p:nvSpPr>
            <p:spPr>
              <a:xfrm>
                <a:off x="19558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0" name="Rectangle 319">
                <a:extLst>
                  <a:ext uri="{FF2B5EF4-FFF2-40B4-BE49-F238E27FC236}">
                    <a16:creationId xmlns:a16="http://schemas.microsoft.com/office/drawing/2014/main" id="{F261A536-DCF7-4112-A6D4-B6F419ABA096}"/>
                  </a:ext>
                </a:extLst>
              </p:cNvPr>
              <p:cNvSpPr/>
              <p:nvPr/>
            </p:nvSpPr>
            <p:spPr>
              <a:xfrm>
                <a:off x="22352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21" name="Rectangle 320">
                <a:extLst>
                  <a:ext uri="{FF2B5EF4-FFF2-40B4-BE49-F238E27FC236}">
                    <a16:creationId xmlns:a16="http://schemas.microsoft.com/office/drawing/2014/main" id="{759B3CE9-7964-436F-897B-751982ECBE26}"/>
                  </a:ext>
                </a:extLst>
              </p:cNvPr>
              <p:cNvSpPr/>
              <p:nvPr/>
            </p:nvSpPr>
            <p:spPr>
              <a:xfrm>
                <a:off x="2514600" y="56388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5" name="Group 234">
              <a:extLst>
                <a:ext uri="{FF2B5EF4-FFF2-40B4-BE49-F238E27FC236}">
                  <a16:creationId xmlns:a16="http://schemas.microsoft.com/office/drawing/2014/main" id="{E922F40F-AB70-4D62-84A9-DB09E050A7F3}"/>
                </a:ext>
              </a:extLst>
            </p:cNvPr>
            <p:cNvGrpSpPr/>
            <p:nvPr/>
          </p:nvGrpSpPr>
          <p:grpSpPr>
            <a:xfrm>
              <a:off x="8145388" y="1893360"/>
              <a:ext cx="1645729" cy="132942"/>
              <a:chOff x="0" y="845820"/>
              <a:chExt cx="2735580" cy="220980"/>
            </a:xfrm>
            <a:solidFill>
              <a:schemeClr val="bg1">
                <a:lumMod val="95000"/>
              </a:schemeClr>
            </a:solidFill>
          </p:grpSpPr>
          <p:sp>
            <p:nvSpPr>
              <p:cNvPr id="302" name="Rectangle 301">
                <a:extLst>
                  <a:ext uri="{FF2B5EF4-FFF2-40B4-BE49-F238E27FC236}">
                    <a16:creationId xmlns:a16="http://schemas.microsoft.com/office/drawing/2014/main" id="{8384C445-5868-42D8-8281-7BF607D29C7B}"/>
                  </a:ext>
                </a:extLst>
              </p:cNvPr>
              <p:cNvSpPr/>
              <p:nvPr/>
            </p:nvSpPr>
            <p:spPr>
              <a:xfrm>
                <a:off x="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3" name="Rectangle 302">
                <a:extLst>
                  <a:ext uri="{FF2B5EF4-FFF2-40B4-BE49-F238E27FC236}">
                    <a16:creationId xmlns:a16="http://schemas.microsoft.com/office/drawing/2014/main" id="{BE11A8EA-DC66-4739-B588-826F3AEF311D}"/>
                  </a:ext>
                </a:extLst>
              </p:cNvPr>
              <p:cNvSpPr/>
              <p:nvPr/>
            </p:nvSpPr>
            <p:spPr>
              <a:xfrm>
                <a:off x="2794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4" name="Rectangle 303">
                <a:extLst>
                  <a:ext uri="{FF2B5EF4-FFF2-40B4-BE49-F238E27FC236}">
                    <a16:creationId xmlns:a16="http://schemas.microsoft.com/office/drawing/2014/main" id="{7B24AB5E-86B5-4390-A478-48E4B6F17D7A}"/>
                  </a:ext>
                </a:extLst>
              </p:cNvPr>
              <p:cNvSpPr/>
              <p:nvPr/>
            </p:nvSpPr>
            <p:spPr>
              <a:xfrm>
                <a:off x="5588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5" name="Rectangle 304">
                <a:extLst>
                  <a:ext uri="{FF2B5EF4-FFF2-40B4-BE49-F238E27FC236}">
                    <a16:creationId xmlns:a16="http://schemas.microsoft.com/office/drawing/2014/main" id="{BB2D31DE-A0DA-4096-AC25-C28B588000DE}"/>
                  </a:ext>
                </a:extLst>
              </p:cNvPr>
              <p:cNvSpPr/>
              <p:nvPr/>
            </p:nvSpPr>
            <p:spPr>
              <a:xfrm>
                <a:off x="838199"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6" name="Rectangle 305">
                <a:extLst>
                  <a:ext uri="{FF2B5EF4-FFF2-40B4-BE49-F238E27FC236}">
                    <a16:creationId xmlns:a16="http://schemas.microsoft.com/office/drawing/2014/main" id="{45B7FFD8-175E-4E9B-9B2B-31800C49E666}"/>
                  </a:ext>
                </a:extLst>
              </p:cNvPr>
              <p:cNvSpPr/>
              <p:nvPr/>
            </p:nvSpPr>
            <p:spPr>
              <a:xfrm>
                <a:off x="11176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7" name="Rectangle 306">
                <a:extLst>
                  <a:ext uri="{FF2B5EF4-FFF2-40B4-BE49-F238E27FC236}">
                    <a16:creationId xmlns:a16="http://schemas.microsoft.com/office/drawing/2014/main" id="{051EB7DD-B649-496F-B989-C0B84789A125}"/>
                  </a:ext>
                </a:extLst>
              </p:cNvPr>
              <p:cNvSpPr/>
              <p:nvPr/>
            </p:nvSpPr>
            <p:spPr>
              <a:xfrm>
                <a:off x="13970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8" name="Rectangle 307">
                <a:extLst>
                  <a:ext uri="{FF2B5EF4-FFF2-40B4-BE49-F238E27FC236}">
                    <a16:creationId xmlns:a16="http://schemas.microsoft.com/office/drawing/2014/main" id="{29EEAD96-1677-4ADC-9B2A-CD099A5D9962}"/>
                  </a:ext>
                </a:extLst>
              </p:cNvPr>
              <p:cNvSpPr/>
              <p:nvPr/>
            </p:nvSpPr>
            <p:spPr>
              <a:xfrm>
                <a:off x="1676400" y="8458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9" name="Rectangle 308">
                <a:extLst>
                  <a:ext uri="{FF2B5EF4-FFF2-40B4-BE49-F238E27FC236}">
                    <a16:creationId xmlns:a16="http://schemas.microsoft.com/office/drawing/2014/main" id="{33C1B2B1-9140-4605-B1FA-609B84C87DB3}"/>
                  </a:ext>
                </a:extLst>
              </p:cNvPr>
              <p:cNvSpPr/>
              <p:nvPr/>
            </p:nvSpPr>
            <p:spPr>
              <a:xfrm>
                <a:off x="19558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0" name="Rectangle 309">
                <a:extLst>
                  <a:ext uri="{FF2B5EF4-FFF2-40B4-BE49-F238E27FC236}">
                    <a16:creationId xmlns:a16="http://schemas.microsoft.com/office/drawing/2014/main" id="{7981DA9B-787C-4FE8-8614-FCF1DF87ABF0}"/>
                  </a:ext>
                </a:extLst>
              </p:cNvPr>
              <p:cNvSpPr/>
              <p:nvPr/>
            </p:nvSpPr>
            <p:spPr>
              <a:xfrm>
                <a:off x="22352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11" name="Rectangle 310">
                <a:extLst>
                  <a:ext uri="{FF2B5EF4-FFF2-40B4-BE49-F238E27FC236}">
                    <a16:creationId xmlns:a16="http://schemas.microsoft.com/office/drawing/2014/main" id="{EA1A76A7-403D-4D5F-8640-8C79567A8681}"/>
                  </a:ext>
                </a:extLst>
              </p:cNvPr>
              <p:cNvSpPr/>
              <p:nvPr/>
            </p:nvSpPr>
            <p:spPr>
              <a:xfrm>
                <a:off x="2514600" y="84582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6" name="Group 235">
              <a:extLst>
                <a:ext uri="{FF2B5EF4-FFF2-40B4-BE49-F238E27FC236}">
                  <a16:creationId xmlns:a16="http://schemas.microsoft.com/office/drawing/2014/main" id="{613805CE-89FE-4BA5-B6D5-F6C756188849}"/>
                </a:ext>
              </a:extLst>
            </p:cNvPr>
            <p:cNvGrpSpPr/>
            <p:nvPr/>
          </p:nvGrpSpPr>
          <p:grpSpPr>
            <a:xfrm>
              <a:off x="8145388" y="2062976"/>
              <a:ext cx="1645729" cy="132942"/>
              <a:chOff x="0" y="1127760"/>
              <a:chExt cx="2735580" cy="220980"/>
            </a:xfrm>
            <a:solidFill>
              <a:schemeClr val="bg1">
                <a:lumMod val="95000"/>
              </a:schemeClr>
            </a:solidFill>
          </p:grpSpPr>
          <p:sp>
            <p:nvSpPr>
              <p:cNvPr id="292" name="Rectangle 291">
                <a:extLst>
                  <a:ext uri="{FF2B5EF4-FFF2-40B4-BE49-F238E27FC236}">
                    <a16:creationId xmlns:a16="http://schemas.microsoft.com/office/drawing/2014/main" id="{F00D0486-64D1-481A-92BB-F1F509DA644A}"/>
                  </a:ext>
                </a:extLst>
              </p:cNvPr>
              <p:cNvSpPr/>
              <p:nvPr/>
            </p:nvSpPr>
            <p:spPr>
              <a:xfrm>
                <a:off x="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3" name="Rectangle 292">
                <a:extLst>
                  <a:ext uri="{FF2B5EF4-FFF2-40B4-BE49-F238E27FC236}">
                    <a16:creationId xmlns:a16="http://schemas.microsoft.com/office/drawing/2014/main" id="{78D5094D-24D1-4D0F-AAD8-AA172DBA5B46}"/>
                  </a:ext>
                </a:extLst>
              </p:cNvPr>
              <p:cNvSpPr/>
              <p:nvPr/>
            </p:nvSpPr>
            <p:spPr>
              <a:xfrm>
                <a:off x="2794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4" name="Rectangle 293">
                <a:extLst>
                  <a:ext uri="{FF2B5EF4-FFF2-40B4-BE49-F238E27FC236}">
                    <a16:creationId xmlns:a16="http://schemas.microsoft.com/office/drawing/2014/main" id="{DB7423B6-9591-475C-AB6A-B421F9DA7138}"/>
                  </a:ext>
                </a:extLst>
              </p:cNvPr>
              <p:cNvSpPr/>
              <p:nvPr/>
            </p:nvSpPr>
            <p:spPr>
              <a:xfrm>
                <a:off x="5588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5" name="Rectangle 294">
                <a:extLst>
                  <a:ext uri="{FF2B5EF4-FFF2-40B4-BE49-F238E27FC236}">
                    <a16:creationId xmlns:a16="http://schemas.microsoft.com/office/drawing/2014/main" id="{22A57002-731C-4B1D-BBF2-F74973D3A065}"/>
                  </a:ext>
                </a:extLst>
              </p:cNvPr>
              <p:cNvSpPr/>
              <p:nvPr/>
            </p:nvSpPr>
            <p:spPr>
              <a:xfrm>
                <a:off x="8382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6" name="Rectangle 295">
                <a:extLst>
                  <a:ext uri="{FF2B5EF4-FFF2-40B4-BE49-F238E27FC236}">
                    <a16:creationId xmlns:a16="http://schemas.microsoft.com/office/drawing/2014/main" id="{346F1D81-E626-4E76-AFDE-F3307BA55CF2}"/>
                  </a:ext>
                </a:extLst>
              </p:cNvPr>
              <p:cNvSpPr/>
              <p:nvPr/>
            </p:nvSpPr>
            <p:spPr>
              <a:xfrm>
                <a:off x="11176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7" name="Rectangle 296">
                <a:extLst>
                  <a:ext uri="{FF2B5EF4-FFF2-40B4-BE49-F238E27FC236}">
                    <a16:creationId xmlns:a16="http://schemas.microsoft.com/office/drawing/2014/main" id="{D15EBA44-BE15-443A-8306-E1712B9AFB90}"/>
                  </a:ext>
                </a:extLst>
              </p:cNvPr>
              <p:cNvSpPr/>
              <p:nvPr/>
            </p:nvSpPr>
            <p:spPr>
              <a:xfrm>
                <a:off x="13970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8" name="Rectangle 297">
                <a:extLst>
                  <a:ext uri="{FF2B5EF4-FFF2-40B4-BE49-F238E27FC236}">
                    <a16:creationId xmlns:a16="http://schemas.microsoft.com/office/drawing/2014/main" id="{56943460-49ED-437D-AC79-6A94652B6FA4}"/>
                  </a:ext>
                </a:extLst>
              </p:cNvPr>
              <p:cNvSpPr/>
              <p:nvPr/>
            </p:nvSpPr>
            <p:spPr>
              <a:xfrm>
                <a:off x="16764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9" name="Rectangle 298">
                <a:extLst>
                  <a:ext uri="{FF2B5EF4-FFF2-40B4-BE49-F238E27FC236}">
                    <a16:creationId xmlns:a16="http://schemas.microsoft.com/office/drawing/2014/main" id="{87484804-B947-4EE4-9DC0-CF0AC96CE7D8}"/>
                  </a:ext>
                </a:extLst>
              </p:cNvPr>
              <p:cNvSpPr/>
              <p:nvPr/>
            </p:nvSpPr>
            <p:spPr>
              <a:xfrm>
                <a:off x="1955800" y="11277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0" name="Rectangle 299">
                <a:extLst>
                  <a:ext uri="{FF2B5EF4-FFF2-40B4-BE49-F238E27FC236}">
                    <a16:creationId xmlns:a16="http://schemas.microsoft.com/office/drawing/2014/main" id="{A3709BB6-4CCB-4BE5-BF2C-714519254B5F}"/>
                  </a:ext>
                </a:extLst>
              </p:cNvPr>
              <p:cNvSpPr/>
              <p:nvPr/>
            </p:nvSpPr>
            <p:spPr>
              <a:xfrm>
                <a:off x="22352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1" name="Rectangle 300">
                <a:extLst>
                  <a:ext uri="{FF2B5EF4-FFF2-40B4-BE49-F238E27FC236}">
                    <a16:creationId xmlns:a16="http://schemas.microsoft.com/office/drawing/2014/main" id="{DCEE12FC-AEE6-4D6C-A44F-7BAD8B4B1932}"/>
                  </a:ext>
                </a:extLst>
              </p:cNvPr>
              <p:cNvSpPr/>
              <p:nvPr/>
            </p:nvSpPr>
            <p:spPr>
              <a:xfrm>
                <a:off x="2514600" y="112776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7" name="Group 236">
              <a:extLst>
                <a:ext uri="{FF2B5EF4-FFF2-40B4-BE49-F238E27FC236}">
                  <a16:creationId xmlns:a16="http://schemas.microsoft.com/office/drawing/2014/main" id="{836D41D1-102B-4BE2-BE9D-7D224981DC0D}"/>
                </a:ext>
              </a:extLst>
            </p:cNvPr>
            <p:cNvGrpSpPr/>
            <p:nvPr/>
          </p:nvGrpSpPr>
          <p:grpSpPr>
            <a:xfrm>
              <a:off x="8145388" y="2232591"/>
              <a:ext cx="1645729" cy="132942"/>
              <a:chOff x="0" y="1409700"/>
              <a:chExt cx="2735580" cy="220980"/>
            </a:xfrm>
            <a:solidFill>
              <a:schemeClr val="bg1">
                <a:lumMod val="95000"/>
              </a:schemeClr>
            </a:solidFill>
          </p:grpSpPr>
          <p:sp>
            <p:nvSpPr>
              <p:cNvPr id="282" name="Rectangle 281">
                <a:extLst>
                  <a:ext uri="{FF2B5EF4-FFF2-40B4-BE49-F238E27FC236}">
                    <a16:creationId xmlns:a16="http://schemas.microsoft.com/office/drawing/2014/main" id="{DDA636D2-4D80-4B86-B06B-BBF7BAC7C44E}"/>
                  </a:ext>
                </a:extLst>
              </p:cNvPr>
              <p:cNvSpPr/>
              <p:nvPr/>
            </p:nvSpPr>
            <p:spPr>
              <a:xfrm>
                <a:off x="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3" name="Rectangle 282">
                <a:extLst>
                  <a:ext uri="{FF2B5EF4-FFF2-40B4-BE49-F238E27FC236}">
                    <a16:creationId xmlns:a16="http://schemas.microsoft.com/office/drawing/2014/main" id="{B579E8EA-8F7A-4BF3-A6AB-AE09151A036E}"/>
                  </a:ext>
                </a:extLst>
              </p:cNvPr>
              <p:cNvSpPr/>
              <p:nvPr/>
            </p:nvSpPr>
            <p:spPr>
              <a:xfrm>
                <a:off x="2794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4" name="Rectangle 283">
                <a:extLst>
                  <a:ext uri="{FF2B5EF4-FFF2-40B4-BE49-F238E27FC236}">
                    <a16:creationId xmlns:a16="http://schemas.microsoft.com/office/drawing/2014/main" id="{85E22794-B1CC-4AB1-8CCE-970DA9FDB559}"/>
                  </a:ext>
                </a:extLst>
              </p:cNvPr>
              <p:cNvSpPr/>
              <p:nvPr/>
            </p:nvSpPr>
            <p:spPr>
              <a:xfrm>
                <a:off x="5588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5" name="Rectangle 284">
                <a:extLst>
                  <a:ext uri="{FF2B5EF4-FFF2-40B4-BE49-F238E27FC236}">
                    <a16:creationId xmlns:a16="http://schemas.microsoft.com/office/drawing/2014/main" id="{34E91E06-2207-41E5-A20E-64BEF6A6FF93}"/>
                  </a:ext>
                </a:extLst>
              </p:cNvPr>
              <p:cNvSpPr/>
              <p:nvPr/>
            </p:nvSpPr>
            <p:spPr>
              <a:xfrm>
                <a:off x="8382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6" name="Rectangle 285">
                <a:extLst>
                  <a:ext uri="{FF2B5EF4-FFF2-40B4-BE49-F238E27FC236}">
                    <a16:creationId xmlns:a16="http://schemas.microsoft.com/office/drawing/2014/main" id="{FA8B0A83-2DA8-4AD8-B0DC-E3A43F3DCEC7}"/>
                  </a:ext>
                </a:extLst>
              </p:cNvPr>
              <p:cNvSpPr/>
              <p:nvPr/>
            </p:nvSpPr>
            <p:spPr>
              <a:xfrm>
                <a:off x="11176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7" name="Rectangle 286">
                <a:extLst>
                  <a:ext uri="{FF2B5EF4-FFF2-40B4-BE49-F238E27FC236}">
                    <a16:creationId xmlns:a16="http://schemas.microsoft.com/office/drawing/2014/main" id="{FEEA5136-5991-40C6-AABF-2F0027C0C1CA}"/>
                  </a:ext>
                </a:extLst>
              </p:cNvPr>
              <p:cNvSpPr/>
              <p:nvPr/>
            </p:nvSpPr>
            <p:spPr>
              <a:xfrm>
                <a:off x="13970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8" name="Rectangle 287">
                <a:extLst>
                  <a:ext uri="{FF2B5EF4-FFF2-40B4-BE49-F238E27FC236}">
                    <a16:creationId xmlns:a16="http://schemas.microsoft.com/office/drawing/2014/main" id="{62F867EE-8CDC-4A5C-B63A-1144EDEFB5F8}"/>
                  </a:ext>
                </a:extLst>
              </p:cNvPr>
              <p:cNvSpPr/>
              <p:nvPr/>
            </p:nvSpPr>
            <p:spPr>
              <a:xfrm>
                <a:off x="16764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9" name="Rectangle 288">
                <a:extLst>
                  <a:ext uri="{FF2B5EF4-FFF2-40B4-BE49-F238E27FC236}">
                    <a16:creationId xmlns:a16="http://schemas.microsoft.com/office/drawing/2014/main" id="{C04A066D-C21F-4D75-B026-7BD75F49D2AA}"/>
                  </a:ext>
                </a:extLst>
              </p:cNvPr>
              <p:cNvSpPr/>
              <p:nvPr/>
            </p:nvSpPr>
            <p:spPr>
              <a:xfrm>
                <a:off x="19558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0" name="Rectangle 289">
                <a:extLst>
                  <a:ext uri="{FF2B5EF4-FFF2-40B4-BE49-F238E27FC236}">
                    <a16:creationId xmlns:a16="http://schemas.microsoft.com/office/drawing/2014/main" id="{A6787E88-48A7-4873-A022-CFD2F056593B}"/>
                  </a:ext>
                </a:extLst>
              </p:cNvPr>
              <p:cNvSpPr/>
              <p:nvPr/>
            </p:nvSpPr>
            <p:spPr>
              <a:xfrm>
                <a:off x="2235200" y="140970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1" name="Rectangle 290">
                <a:extLst>
                  <a:ext uri="{FF2B5EF4-FFF2-40B4-BE49-F238E27FC236}">
                    <a16:creationId xmlns:a16="http://schemas.microsoft.com/office/drawing/2014/main" id="{AFCAAE35-7303-4A8B-A4B8-0D756E42D268}"/>
                  </a:ext>
                </a:extLst>
              </p:cNvPr>
              <p:cNvSpPr/>
              <p:nvPr/>
            </p:nvSpPr>
            <p:spPr>
              <a:xfrm>
                <a:off x="2514600" y="1409700"/>
                <a:ext cx="220980" cy="22098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8" name="Group 237">
              <a:extLst>
                <a:ext uri="{FF2B5EF4-FFF2-40B4-BE49-F238E27FC236}">
                  <a16:creationId xmlns:a16="http://schemas.microsoft.com/office/drawing/2014/main" id="{888F19E1-9F82-4B41-AEE8-20B3D816B387}"/>
                </a:ext>
              </a:extLst>
            </p:cNvPr>
            <p:cNvGrpSpPr/>
            <p:nvPr/>
          </p:nvGrpSpPr>
          <p:grpSpPr>
            <a:xfrm>
              <a:off x="8145388" y="2402207"/>
              <a:ext cx="1645729" cy="132942"/>
              <a:chOff x="0" y="1691640"/>
              <a:chExt cx="2735580" cy="220980"/>
            </a:xfrm>
            <a:solidFill>
              <a:schemeClr val="bg1">
                <a:lumMod val="95000"/>
              </a:schemeClr>
            </a:solidFill>
          </p:grpSpPr>
          <p:sp>
            <p:nvSpPr>
              <p:cNvPr id="272" name="Rectangle 271">
                <a:extLst>
                  <a:ext uri="{FF2B5EF4-FFF2-40B4-BE49-F238E27FC236}">
                    <a16:creationId xmlns:a16="http://schemas.microsoft.com/office/drawing/2014/main" id="{C0A9067B-8CA1-4CBA-A839-C582F7C692B0}"/>
                  </a:ext>
                </a:extLst>
              </p:cNvPr>
              <p:cNvSpPr/>
              <p:nvPr/>
            </p:nvSpPr>
            <p:spPr>
              <a:xfrm>
                <a:off x="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3" name="Rectangle 272">
                <a:extLst>
                  <a:ext uri="{FF2B5EF4-FFF2-40B4-BE49-F238E27FC236}">
                    <a16:creationId xmlns:a16="http://schemas.microsoft.com/office/drawing/2014/main" id="{C985E357-914D-4D7B-AB0F-35717D3CE9F0}"/>
                  </a:ext>
                </a:extLst>
              </p:cNvPr>
              <p:cNvSpPr/>
              <p:nvPr/>
            </p:nvSpPr>
            <p:spPr>
              <a:xfrm>
                <a:off x="2794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4" name="Rectangle 273">
                <a:extLst>
                  <a:ext uri="{FF2B5EF4-FFF2-40B4-BE49-F238E27FC236}">
                    <a16:creationId xmlns:a16="http://schemas.microsoft.com/office/drawing/2014/main" id="{5121777F-AFE5-4548-BB94-6B20621A0D91}"/>
                  </a:ext>
                </a:extLst>
              </p:cNvPr>
              <p:cNvSpPr/>
              <p:nvPr/>
            </p:nvSpPr>
            <p:spPr>
              <a:xfrm>
                <a:off x="5588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5" name="Rectangle 274">
                <a:extLst>
                  <a:ext uri="{FF2B5EF4-FFF2-40B4-BE49-F238E27FC236}">
                    <a16:creationId xmlns:a16="http://schemas.microsoft.com/office/drawing/2014/main" id="{91C62363-DC53-43EA-9E57-A60A6B7E0DC6}"/>
                  </a:ext>
                </a:extLst>
              </p:cNvPr>
              <p:cNvSpPr/>
              <p:nvPr/>
            </p:nvSpPr>
            <p:spPr>
              <a:xfrm>
                <a:off x="8382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6" name="Rectangle 275">
                <a:extLst>
                  <a:ext uri="{FF2B5EF4-FFF2-40B4-BE49-F238E27FC236}">
                    <a16:creationId xmlns:a16="http://schemas.microsoft.com/office/drawing/2014/main" id="{E37F342D-1A65-43EE-AEB1-4E15108BB749}"/>
                  </a:ext>
                </a:extLst>
              </p:cNvPr>
              <p:cNvSpPr/>
              <p:nvPr/>
            </p:nvSpPr>
            <p:spPr>
              <a:xfrm>
                <a:off x="11176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7" name="Rectangle 276">
                <a:extLst>
                  <a:ext uri="{FF2B5EF4-FFF2-40B4-BE49-F238E27FC236}">
                    <a16:creationId xmlns:a16="http://schemas.microsoft.com/office/drawing/2014/main" id="{5A245AC5-EB69-499D-AC4F-886E5263CC61}"/>
                  </a:ext>
                </a:extLst>
              </p:cNvPr>
              <p:cNvSpPr/>
              <p:nvPr/>
            </p:nvSpPr>
            <p:spPr>
              <a:xfrm>
                <a:off x="13970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8" name="Rectangle 277">
                <a:extLst>
                  <a:ext uri="{FF2B5EF4-FFF2-40B4-BE49-F238E27FC236}">
                    <a16:creationId xmlns:a16="http://schemas.microsoft.com/office/drawing/2014/main" id="{4EFF1B72-03FC-491B-A46A-CCD4A11ABFB0}"/>
                  </a:ext>
                </a:extLst>
              </p:cNvPr>
              <p:cNvSpPr/>
              <p:nvPr/>
            </p:nvSpPr>
            <p:spPr>
              <a:xfrm>
                <a:off x="16764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9" name="Rectangle 278">
                <a:extLst>
                  <a:ext uri="{FF2B5EF4-FFF2-40B4-BE49-F238E27FC236}">
                    <a16:creationId xmlns:a16="http://schemas.microsoft.com/office/drawing/2014/main" id="{2604BB7B-D1EF-4CB5-BED4-E62FD6F2B2AC}"/>
                  </a:ext>
                </a:extLst>
              </p:cNvPr>
              <p:cNvSpPr/>
              <p:nvPr/>
            </p:nvSpPr>
            <p:spPr>
              <a:xfrm>
                <a:off x="19558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0" name="Rectangle 279">
                <a:extLst>
                  <a:ext uri="{FF2B5EF4-FFF2-40B4-BE49-F238E27FC236}">
                    <a16:creationId xmlns:a16="http://schemas.microsoft.com/office/drawing/2014/main" id="{7A3BB399-79EA-498A-A5B1-78C2034CAB9E}"/>
                  </a:ext>
                </a:extLst>
              </p:cNvPr>
              <p:cNvSpPr/>
              <p:nvPr/>
            </p:nvSpPr>
            <p:spPr>
              <a:xfrm>
                <a:off x="22352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1" name="Rectangle 280">
                <a:extLst>
                  <a:ext uri="{FF2B5EF4-FFF2-40B4-BE49-F238E27FC236}">
                    <a16:creationId xmlns:a16="http://schemas.microsoft.com/office/drawing/2014/main" id="{4785C545-15EF-49B3-9FE9-B901F94C5A77}"/>
                  </a:ext>
                </a:extLst>
              </p:cNvPr>
              <p:cNvSpPr/>
              <p:nvPr/>
            </p:nvSpPr>
            <p:spPr>
              <a:xfrm>
                <a:off x="2514600" y="169164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39" name="Group 238">
              <a:extLst>
                <a:ext uri="{FF2B5EF4-FFF2-40B4-BE49-F238E27FC236}">
                  <a16:creationId xmlns:a16="http://schemas.microsoft.com/office/drawing/2014/main" id="{2B0621E2-00AD-49A1-81CD-34F95F6FCA5D}"/>
                </a:ext>
              </a:extLst>
            </p:cNvPr>
            <p:cNvGrpSpPr/>
            <p:nvPr/>
          </p:nvGrpSpPr>
          <p:grpSpPr>
            <a:xfrm>
              <a:off x="8145388" y="2571822"/>
              <a:ext cx="1645729" cy="132942"/>
              <a:chOff x="0" y="1973580"/>
              <a:chExt cx="2735580" cy="220980"/>
            </a:xfrm>
            <a:solidFill>
              <a:schemeClr val="bg1">
                <a:lumMod val="95000"/>
              </a:schemeClr>
            </a:solidFill>
          </p:grpSpPr>
          <p:sp>
            <p:nvSpPr>
              <p:cNvPr id="262" name="Rectangle 261">
                <a:extLst>
                  <a:ext uri="{FF2B5EF4-FFF2-40B4-BE49-F238E27FC236}">
                    <a16:creationId xmlns:a16="http://schemas.microsoft.com/office/drawing/2014/main" id="{0B453E81-07DD-459F-A759-EC5FFFC79216}"/>
                  </a:ext>
                </a:extLst>
              </p:cNvPr>
              <p:cNvSpPr/>
              <p:nvPr/>
            </p:nvSpPr>
            <p:spPr>
              <a:xfrm>
                <a:off x="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3" name="Rectangle 262">
                <a:extLst>
                  <a:ext uri="{FF2B5EF4-FFF2-40B4-BE49-F238E27FC236}">
                    <a16:creationId xmlns:a16="http://schemas.microsoft.com/office/drawing/2014/main" id="{EE5A3B7B-E0E3-4206-8812-F6ABF2239A23}"/>
                  </a:ext>
                </a:extLst>
              </p:cNvPr>
              <p:cNvSpPr/>
              <p:nvPr/>
            </p:nvSpPr>
            <p:spPr>
              <a:xfrm>
                <a:off x="2794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4" name="Rectangle 263">
                <a:extLst>
                  <a:ext uri="{FF2B5EF4-FFF2-40B4-BE49-F238E27FC236}">
                    <a16:creationId xmlns:a16="http://schemas.microsoft.com/office/drawing/2014/main" id="{D6CE9766-F0D2-4F4C-837C-2B0D64ABFFC6}"/>
                  </a:ext>
                </a:extLst>
              </p:cNvPr>
              <p:cNvSpPr/>
              <p:nvPr/>
            </p:nvSpPr>
            <p:spPr>
              <a:xfrm>
                <a:off x="5588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5" name="Rectangle 264">
                <a:extLst>
                  <a:ext uri="{FF2B5EF4-FFF2-40B4-BE49-F238E27FC236}">
                    <a16:creationId xmlns:a16="http://schemas.microsoft.com/office/drawing/2014/main" id="{CF08D41A-84D3-42C6-9B4E-D5334BBC1407}"/>
                  </a:ext>
                </a:extLst>
              </p:cNvPr>
              <p:cNvSpPr/>
              <p:nvPr/>
            </p:nvSpPr>
            <p:spPr>
              <a:xfrm>
                <a:off x="8382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6" name="Rectangle 265">
                <a:extLst>
                  <a:ext uri="{FF2B5EF4-FFF2-40B4-BE49-F238E27FC236}">
                    <a16:creationId xmlns:a16="http://schemas.microsoft.com/office/drawing/2014/main" id="{D52B3D37-40C2-4837-B6BF-3F3C6B2D3D62}"/>
                  </a:ext>
                </a:extLst>
              </p:cNvPr>
              <p:cNvSpPr/>
              <p:nvPr/>
            </p:nvSpPr>
            <p:spPr>
              <a:xfrm>
                <a:off x="11176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7" name="Rectangle 266">
                <a:extLst>
                  <a:ext uri="{FF2B5EF4-FFF2-40B4-BE49-F238E27FC236}">
                    <a16:creationId xmlns:a16="http://schemas.microsoft.com/office/drawing/2014/main" id="{655553B1-C989-48BB-9A44-1F1F55434CDC}"/>
                  </a:ext>
                </a:extLst>
              </p:cNvPr>
              <p:cNvSpPr/>
              <p:nvPr/>
            </p:nvSpPr>
            <p:spPr>
              <a:xfrm>
                <a:off x="13970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8" name="Rectangle 267">
                <a:extLst>
                  <a:ext uri="{FF2B5EF4-FFF2-40B4-BE49-F238E27FC236}">
                    <a16:creationId xmlns:a16="http://schemas.microsoft.com/office/drawing/2014/main" id="{A27E546F-8016-4B42-B0FE-A7C45444174E}"/>
                  </a:ext>
                </a:extLst>
              </p:cNvPr>
              <p:cNvSpPr/>
              <p:nvPr/>
            </p:nvSpPr>
            <p:spPr>
              <a:xfrm>
                <a:off x="16764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9" name="Rectangle 268">
                <a:extLst>
                  <a:ext uri="{FF2B5EF4-FFF2-40B4-BE49-F238E27FC236}">
                    <a16:creationId xmlns:a16="http://schemas.microsoft.com/office/drawing/2014/main" id="{307BE828-4312-4957-8D16-0A03D96204EF}"/>
                  </a:ext>
                </a:extLst>
              </p:cNvPr>
              <p:cNvSpPr/>
              <p:nvPr/>
            </p:nvSpPr>
            <p:spPr>
              <a:xfrm>
                <a:off x="19558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0" name="Rectangle 269">
                <a:extLst>
                  <a:ext uri="{FF2B5EF4-FFF2-40B4-BE49-F238E27FC236}">
                    <a16:creationId xmlns:a16="http://schemas.microsoft.com/office/drawing/2014/main" id="{2BF8001F-A615-4CC1-B1AE-56C26232B0FC}"/>
                  </a:ext>
                </a:extLst>
              </p:cNvPr>
              <p:cNvSpPr/>
              <p:nvPr/>
            </p:nvSpPr>
            <p:spPr>
              <a:xfrm>
                <a:off x="22352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1" name="Rectangle 270">
                <a:extLst>
                  <a:ext uri="{FF2B5EF4-FFF2-40B4-BE49-F238E27FC236}">
                    <a16:creationId xmlns:a16="http://schemas.microsoft.com/office/drawing/2014/main" id="{3FCAB27F-2E58-420E-B436-7325778B6F10}"/>
                  </a:ext>
                </a:extLst>
              </p:cNvPr>
              <p:cNvSpPr/>
              <p:nvPr/>
            </p:nvSpPr>
            <p:spPr>
              <a:xfrm>
                <a:off x="2514600" y="197358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40" name="Group 239">
              <a:extLst>
                <a:ext uri="{FF2B5EF4-FFF2-40B4-BE49-F238E27FC236}">
                  <a16:creationId xmlns:a16="http://schemas.microsoft.com/office/drawing/2014/main" id="{DA3F85A2-9AB7-485E-8B2B-78FCC529EED9}"/>
                </a:ext>
              </a:extLst>
            </p:cNvPr>
            <p:cNvGrpSpPr/>
            <p:nvPr/>
          </p:nvGrpSpPr>
          <p:grpSpPr>
            <a:xfrm>
              <a:off x="8145388" y="2741438"/>
              <a:ext cx="1645729" cy="132942"/>
              <a:chOff x="0" y="2255520"/>
              <a:chExt cx="2735580" cy="220980"/>
            </a:xfrm>
            <a:solidFill>
              <a:schemeClr val="bg1">
                <a:lumMod val="95000"/>
              </a:schemeClr>
            </a:solidFill>
          </p:grpSpPr>
          <p:sp>
            <p:nvSpPr>
              <p:cNvPr id="252" name="Rectangle 251">
                <a:extLst>
                  <a:ext uri="{FF2B5EF4-FFF2-40B4-BE49-F238E27FC236}">
                    <a16:creationId xmlns:a16="http://schemas.microsoft.com/office/drawing/2014/main" id="{4319B733-DCEC-497E-97C8-287F982DE711}"/>
                  </a:ext>
                </a:extLst>
              </p:cNvPr>
              <p:cNvSpPr/>
              <p:nvPr/>
            </p:nvSpPr>
            <p:spPr>
              <a:xfrm>
                <a:off x="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3" name="Rectangle 252">
                <a:extLst>
                  <a:ext uri="{FF2B5EF4-FFF2-40B4-BE49-F238E27FC236}">
                    <a16:creationId xmlns:a16="http://schemas.microsoft.com/office/drawing/2014/main" id="{8E75E93F-9B1F-4B21-9BEF-79D72F83335A}"/>
                  </a:ext>
                </a:extLst>
              </p:cNvPr>
              <p:cNvSpPr/>
              <p:nvPr/>
            </p:nvSpPr>
            <p:spPr>
              <a:xfrm>
                <a:off x="279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4" name="Rectangle 253">
                <a:extLst>
                  <a:ext uri="{FF2B5EF4-FFF2-40B4-BE49-F238E27FC236}">
                    <a16:creationId xmlns:a16="http://schemas.microsoft.com/office/drawing/2014/main" id="{4CF6DC28-1E39-4FED-A05B-C66343B00355}"/>
                  </a:ext>
                </a:extLst>
              </p:cNvPr>
              <p:cNvSpPr/>
              <p:nvPr/>
            </p:nvSpPr>
            <p:spPr>
              <a:xfrm>
                <a:off x="5588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5" name="Rectangle 254">
                <a:extLst>
                  <a:ext uri="{FF2B5EF4-FFF2-40B4-BE49-F238E27FC236}">
                    <a16:creationId xmlns:a16="http://schemas.microsoft.com/office/drawing/2014/main" id="{E46A5A0D-DB54-433E-825A-DB2B00B132D1}"/>
                  </a:ext>
                </a:extLst>
              </p:cNvPr>
              <p:cNvSpPr/>
              <p:nvPr/>
            </p:nvSpPr>
            <p:spPr>
              <a:xfrm>
                <a:off x="8382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6" name="Rectangle 255">
                <a:extLst>
                  <a:ext uri="{FF2B5EF4-FFF2-40B4-BE49-F238E27FC236}">
                    <a16:creationId xmlns:a16="http://schemas.microsoft.com/office/drawing/2014/main" id="{E5FD9694-D553-4D0F-9A06-D94319B7E366}"/>
                  </a:ext>
                </a:extLst>
              </p:cNvPr>
              <p:cNvSpPr/>
              <p:nvPr/>
            </p:nvSpPr>
            <p:spPr>
              <a:xfrm>
                <a:off x="11176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7" name="Rectangle 256">
                <a:extLst>
                  <a:ext uri="{FF2B5EF4-FFF2-40B4-BE49-F238E27FC236}">
                    <a16:creationId xmlns:a16="http://schemas.microsoft.com/office/drawing/2014/main" id="{9DB8AC17-D8A1-472B-BD75-721A478243E4}"/>
                  </a:ext>
                </a:extLst>
              </p:cNvPr>
              <p:cNvSpPr/>
              <p:nvPr/>
            </p:nvSpPr>
            <p:spPr>
              <a:xfrm>
                <a:off x="13970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8" name="Rectangle 257">
                <a:extLst>
                  <a:ext uri="{FF2B5EF4-FFF2-40B4-BE49-F238E27FC236}">
                    <a16:creationId xmlns:a16="http://schemas.microsoft.com/office/drawing/2014/main" id="{6B84CB7B-C6F5-446E-A447-44CCBCD2B36F}"/>
                  </a:ext>
                </a:extLst>
              </p:cNvPr>
              <p:cNvSpPr/>
              <p:nvPr/>
            </p:nvSpPr>
            <p:spPr>
              <a:xfrm>
                <a:off x="16764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9" name="Rectangle 258">
                <a:extLst>
                  <a:ext uri="{FF2B5EF4-FFF2-40B4-BE49-F238E27FC236}">
                    <a16:creationId xmlns:a16="http://schemas.microsoft.com/office/drawing/2014/main" id="{6F65E8CD-6B7A-4FA4-BAE1-EC5A4B002381}"/>
                  </a:ext>
                </a:extLst>
              </p:cNvPr>
              <p:cNvSpPr/>
              <p:nvPr/>
            </p:nvSpPr>
            <p:spPr>
              <a:xfrm>
                <a:off x="19558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0" name="Rectangle 259">
                <a:extLst>
                  <a:ext uri="{FF2B5EF4-FFF2-40B4-BE49-F238E27FC236}">
                    <a16:creationId xmlns:a16="http://schemas.microsoft.com/office/drawing/2014/main" id="{FC504FA6-1A52-4CF3-9B4D-B9CFAFE158F6}"/>
                  </a:ext>
                </a:extLst>
              </p:cNvPr>
              <p:cNvSpPr/>
              <p:nvPr/>
            </p:nvSpPr>
            <p:spPr>
              <a:xfrm>
                <a:off x="22352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1" name="Rectangle 260">
                <a:extLst>
                  <a:ext uri="{FF2B5EF4-FFF2-40B4-BE49-F238E27FC236}">
                    <a16:creationId xmlns:a16="http://schemas.microsoft.com/office/drawing/2014/main" id="{AB640C8D-96E4-4EE1-935D-C4A2AF251C3B}"/>
                  </a:ext>
                </a:extLst>
              </p:cNvPr>
              <p:cNvSpPr/>
              <p:nvPr/>
            </p:nvSpPr>
            <p:spPr>
              <a:xfrm>
                <a:off x="2514600" y="225552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nvGrpSpPr>
            <p:cNvPr id="241" name="Group 240">
              <a:extLst>
                <a:ext uri="{FF2B5EF4-FFF2-40B4-BE49-F238E27FC236}">
                  <a16:creationId xmlns:a16="http://schemas.microsoft.com/office/drawing/2014/main" id="{81E937E4-203E-4D72-BEEF-708DAC7A0F77}"/>
                </a:ext>
              </a:extLst>
            </p:cNvPr>
            <p:cNvGrpSpPr/>
            <p:nvPr/>
          </p:nvGrpSpPr>
          <p:grpSpPr>
            <a:xfrm>
              <a:off x="8145388" y="2911053"/>
              <a:ext cx="1645729" cy="132942"/>
              <a:chOff x="0" y="2537460"/>
              <a:chExt cx="2735580" cy="220980"/>
            </a:xfrm>
            <a:solidFill>
              <a:schemeClr val="bg1">
                <a:lumMod val="95000"/>
              </a:schemeClr>
            </a:solidFill>
          </p:grpSpPr>
          <p:sp>
            <p:nvSpPr>
              <p:cNvPr id="242" name="Rectangle 241">
                <a:extLst>
                  <a:ext uri="{FF2B5EF4-FFF2-40B4-BE49-F238E27FC236}">
                    <a16:creationId xmlns:a16="http://schemas.microsoft.com/office/drawing/2014/main" id="{294A63B9-0209-45D4-84F9-CFF3DF152E2A}"/>
                  </a:ext>
                </a:extLst>
              </p:cNvPr>
              <p:cNvSpPr/>
              <p:nvPr/>
            </p:nvSpPr>
            <p:spPr>
              <a:xfrm>
                <a:off x="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3" name="Rectangle 242">
                <a:extLst>
                  <a:ext uri="{FF2B5EF4-FFF2-40B4-BE49-F238E27FC236}">
                    <a16:creationId xmlns:a16="http://schemas.microsoft.com/office/drawing/2014/main" id="{6369E19A-0BA5-4E6E-8AC2-656D55546002}"/>
                  </a:ext>
                </a:extLst>
              </p:cNvPr>
              <p:cNvSpPr/>
              <p:nvPr/>
            </p:nvSpPr>
            <p:spPr>
              <a:xfrm>
                <a:off x="279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4" name="Rectangle 243">
                <a:extLst>
                  <a:ext uri="{FF2B5EF4-FFF2-40B4-BE49-F238E27FC236}">
                    <a16:creationId xmlns:a16="http://schemas.microsoft.com/office/drawing/2014/main" id="{579B2E36-1D33-45EB-A148-86A92C42FF56}"/>
                  </a:ext>
                </a:extLst>
              </p:cNvPr>
              <p:cNvSpPr/>
              <p:nvPr/>
            </p:nvSpPr>
            <p:spPr>
              <a:xfrm>
                <a:off x="558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5" name="Rectangle 244">
                <a:extLst>
                  <a:ext uri="{FF2B5EF4-FFF2-40B4-BE49-F238E27FC236}">
                    <a16:creationId xmlns:a16="http://schemas.microsoft.com/office/drawing/2014/main" id="{C1028294-23B4-43E4-966C-6F3E239E42B9}"/>
                  </a:ext>
                </a:extLst>
              </p:cNvPr>
              <p:cNvSpPr/>
              <p:nvPr/>
            </p:nvSpPr>
            <p:spPr>
              <a:xfrm>
                <a:off x="8382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6" name="Rectangle 245">
                <a:extLst>
                  <a:ext uri="{FF2B5EF4-FFF2-40B4-BE49-F238E27FC236}">
                    <a16:creationId xmlns:a16="http://schemas.microsoft.com/office/drawing/2014/main" id="{4DB288D1-8BA1-4E22-9EEA-43757472E50E}"/>
                  </a:ext>
                </a:extLst>
              </p:cNvPr>
              <p:cNvSpPr/>
              <p:nvPr/>
            </p:nvSpPr>
            <p:spPr>
              <a:xfrm>
                <a:off x="11176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7" name="Rectangle 246">
                <a:extLst>
                  <a:ext uri="{FF2B5EF4-FFF2-40B4-BE49-F238E27FC236}">
                    <a16:creationId xmlns:a16="http://schemas.microsoft.com/office/drawing/2014/main" id="{2F0E07B8-9784-48B1-9E3F-53D5BB611ECF}"/>
                  </a:ext>
                </a:extLst>
              </p:cNvPr>
              <p:cNvSpPr/>
              <p:nvPr/>
            </p:nvSpPr>
            <p:spPr>
              <a:xfrm>
                <a:off x="13970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8" name="Rectangle 247">
                <a:extLst>
                  <a:ext uri="{FF2B5EF4-FFF2-40B4-BE49-F238E27FC236}">
                    <a16:creationId xmlns:a16="http://schemas.microsoft.com/office/drawing/2014/main" id="{96140F62-E370-4E40-9A5F-4B23C95FACB0}"/>
                  </a:ext>
                </a:extLst>
              </p:cNvPr>
              <p:cNvSpPr/>
              <p:nvPr/>
            </p:nvSpPr>
            <p:spPr>
              <a:xfrm>
                <a:off x="16764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9" name="Rectangle 248">
                <a:extLst>
                  <a:ext uri="{FF2B5EF4-FFF2-40B4-BE49-F238E27FC236}">
                    <a16:creationId xmlns:a16="http://schemas.microsoft.com/office/drawing/2014/main" id="{D2E68DBE-930A-4778-B49E-1662389934F5}"/>
                  </a:ext>
                </a:extLst>
              </p:cNvPr>
              <p:cNvSpPr/>
              <p:nvPr/>
            </p:nvSpPr>
            <p:spPr>
              <a:xfrm>
                <a:off x="19558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0" name="Rectangle 249">
                <a:extLst>
                  <a:ext uri="{FF2B5EF4-FFF2-40B4-BE49-F238E27FC236}">
                    <a16:creationId xmlns:a16="http://schemas.microsoft.com/office/drawing/2014/main" id="{BB16F471-C79B-44C3-AF3B-3802473AE589}"/>
                  </a:ext>
                </a:extLst>
              </p:cNvPr>
              <p:cNvSpPr/>
              <p:nvPr/>
            </p:nvSpPr>
            <p:spPr>
              <a:xfrm>
                <a:off x="22352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51" name="Rectangle 250">
                <a:extLst>
                  <a:ext uri="{FF2B5EF4-FFF2-40B4-BE49-F238E27FC236}">
                    <a16:creationId xmlns:a16="http://schemas.microsoft.com/office/drawing/2014/main" id="{F0363019-F9BF-4664-AB67-7134B41A940E}"/>
                  </a:ext>
                </a:extLst>
              </p:cNvPr>
              <p:cNvSpPr/>
              <p:nvPr/>
            </p:nvSpPr>
            <p:spPr>
              <a:xfrm>
                <a:off x="2514600" y="2537460"/>
                <a:ext cx="220980" cy="2209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grpSp>
    </p:spTree>
    <p:extLst>
      <p:ext uri="{BB962C8B-B14F-4D97-AF65-F5344CB8AC3E}">
        <p14:creationId xmlns:p14="http://schemas.microsoft.com/office/powerpoint/2010/main" val="16618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2B7745-3FFB-8476-A07C-12AA621FF7D4}"/>
              </a:ext>
            </a:extLst>
          </p:cNvPr>
          <p:cNvSpPr>
            <a:spLocks noGrp="1"/>
          </p:cNvSpPr>
          <p:nvPr>
            <p:ph type="subTitle" idx="1"/>
          </p:nvPr>
        </p:nvSpPr>
        <p:spPr>
          <a:xfrm>
            <a:off x="1524000" y="3198460"/>
            <a:ext cx="9144000" cy="1655762"/>
          </a:xfrm>
        </p:spPr>
        <p:txBody>
          <a:bodyPr/>
          <a:lstStyle/>
          <a:p>
            <a:r>
              <a:rPr lang="en-US" dirty="0"/>
              <a:t>For questions or more information, please email</a:t>
            </a:r>
          </a:p>
          <a:p>
            <a:r>
              <a:rPr lang="en-US" dirty="0"/>
              <a:t>info@2ndCenturyAlliance.org</a:t>
            </a:r>
          </a:p>
        </p:txBody>
      </p:sp>
      <p:pic>
        <p:nvPicPr>
          <p:cNvPr id="4" name="Picture 3">
            <a:extLst>
              <a:ext uri="{FF2B5EF4-FFF2-40B4-BE49-F238E27FC236}">
                <a16:creationId xmlns:a16="http://schemas.microsoft.com/office/drawing/2014/main" id="{B40B8F06-E771-9EF5-A0B7-047546926D4E}"/>
              </a:ext>
            </a:extLst>
          </p:cNvPr>
          <p:cNvPicPr>
            <a:picLocks noChangeAspect="1"/>
          </p:cNvPicPr>
          <p:nvPr/>
        </p:nvPicPr>
        <p:blipFill>
          <a:blip r:embed="rId2"/>
          <a:stretch>
            <a:fillRect/>
          </a:stretch>
        </p:blipFill>
        <p:spPr>
          <a:xfrm>
            <a:off x="3101181" y="644997"/>
            <a:ext cx="5989638" cy="2390543"/>
          </a:xfrm>
          <a:prstGeom prst="rect">
            <a:avLst/>
          </a:prstGeom>
        </p:spPr>
      </p:pic>
      <p:pic>
        <p:nvPicPr>
          <p:cNvPr id="6" name="Picture 5" descr="A close-up of a bridge&#10;&#10;Description automatically generated">
            <a:extLst>
              <a:ext uri="{FF2B5EF4-FFF2-40B4-BE49-F238E27FC236}">
                <a16:creationId xmlns:a16="http://schemas.microsoft.com/office/drawing/2014/main" id="{61E2F126-D357-067E-CB71-444B31C8A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716" y="4283619"/>
            <a:ext cx="3782568" cy="1929384"/>
          </a:xfrm>
          <a:prstGeom prst="rect">
            <a:avLst/>
          </a:prstGeom>
        </p:spPr>
      </p:pic>
    </p:spTree>
    <p:extLst>
      <p:ext uri="{BB962C8B-B14F-4D97-AF65-F5344CB8AC3E}">
        <p14:creationId xmlns:p14="http://schemas.microsoft.com/office/powerpoint/2010/main" val="88811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29C4-0451-B427-D22D-0A67DEEC6659}"/>
              </a:ext>
            </a:extLst>
          </p:cNvPr>
          <p:cNvSpPr>
            <a:spLocks noGrp="1"/>
          </p:cNvSpPr>
          <p:nvPr>
            <p:ph type="title"/>
          </p:nvPr>
        </p:nvSpPr>
        <p:spPr>
          <a:xfrm>
            <a:off x="739213" y="495300"/>
            <a:ext cx="5159022" cy="2311400"/>
          </a:xfrm>
        </p:spPr>
        <p:txBody>
          <a:bodyPr/>
          <a:lstStyle/>
          <a:p>
            <a:r>
              <a:rPr lang="en-US" dirty="0"/>
              <a:t>Survey Demographics</a:t>
            </a:r>
          </a:p>
        </p:txBody>
      </p:sp>
      <p:graphicFrame>
        <p:nvGraphicFramePr>
          <p:cNvPr id="8" name="Content Placeholder 7">
            <a:extLst>
              <a:ext uri="{FF2B5EF4-FFF2-40B4-BE49-F238E27FC236}">
                <a16:creationId xmlns:a16="http://schemas.microsoft.com/office/drawing/2014/main" id="{02163951-B50E-5C4E-72CE-BCE1A8A2A1C9}"/>
              </a:ext>
            </a:extLst>
          </p:cNvPr>
          <p:cNvGraphicFramePr>
            <a:graphicFrameLocks noGrp="1"/>
          </p:cNvGraphicFramePr>
          <p:nvPr>
            <p:ph idx="13"/>
            <p:extLst>
              <p:ext uri="{D42A27DB-BD31-4B8C-83A1-F6EECF244321}">
                <p14:modId xmlns:p14="http://schemas.microsoft.com/office/powerpoint/2010/main" val="2683652844"/>
              </p:ext>
            </p:extLst>
          </p:nvPr>
        </p:nvGraphicFramePr>
        <p:xfrm>
          <a:off x="873268" y="3314700"/>
          <a:ext cx="4179502" cy="2856350"/>
        </p:xfrm>
        <a:graphic>
          <a:graphicData uri="http://schemas.openxmlformats.org/drawingml/2006/table">
            <a:tbl>
              <a:tblPr>
                <a:tableStyleId>{B301B821-A1FF-4177-AEE7-76D212191A09}</a:tableStyleId>
              </a:tblPr>
              <a:tblGrid>
                <a:gridCol w="2070345">
                  <a:extLst>
                    <a:ext uri="{9D8B030D-6E8A-4147-A177-3AD203B41FA5}">
                      <a16:colId xmlns:a16="http://schemas.microsoft.com/office/drawing/2014/main" val="2360230162"/>
                    </a:ext>
                  </a:extLst>
                </a:gridCol>
                <a:gridCol w="524766">
                  <a:extLst>
                    <a:ext uri="{9D8B030D-6E8A-4147-A177-3AD203B41FA5}">
                      <a16:colId xmlns:a16="http://schemas.microsoft.com/office/drawing/2014/main" val="202012035"/>
                    </a:ext>
                  </a:extLst>
                </a:gridCol>
                <a:gridCol w="555041">
                  <a:extLst>
                    <a:ext uri="{9D8B030D-6E8A-4147-A177-3AD203B41FA5}">
                      <a16:colId xmlns:a16="http://schemas.microsoft.com/office/drawing/2014/main" val="2486270002"/>
                    </a:ext>
                  </a:extLst>
                </a:gridCol>
                <a:gridCol w="630709">
                  <a:extLst>
                    <a:ext uri="{9D8B030D-6E8A-4147-A177-3AD203B41FA5}">
                      <a16:colId xmlns:a16="http://schemas.microsoft.com/office/drawing/2014/main" val="2846164673"/>
                    </a:ext>
                  </a:extLst>
                </a:gridCol>
                <a:gridCol w="398641">
                  <a:extLst>
                    <a:ext uri="{9D8B030D-6E8A-4147-A177-3AD203B41FA5}">
                      <a16:colId xmlns:a16="http://schemas.microsoft.com/office/drawing/2014/main" val="449787879"/>
                    </a:ext>
                  </a:extLst>
                </a:gridCol>
              </a:tblGrid>
              <a:tr h="204025">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020" marR="7020" marT="7020" marB="0" anchor="b"/>
                </a:tc>
                <a:tc gridSpan="2">
                  <a:txBody>
                    <a:bodyPr/>
                    <a:lstStyle/>
                    <a:p>
                      <a:pPr algn="ctr" fontAlgn="b"/>
                      <a:r>
                        <a:rPr lang="en-US" sz="1200" u="none" strike="noStrike" dirty="0">
                          <a:effectLst/>
                        </a:rPr>
                        <a:t>2016</a:t>
                      </a:r>
                      <a:endParaRPr lang="en-US" sz="1200" b="1"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200" u="none" strike="noStrike">
                          <a:effectLst/>
                        </a:rPr>
                        <a:t>2023</a:t>
                      </a:r>
                      <a:endParaRPr lang="en-US" sz="1200" b="1"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val="4051432600"/>
                  </a:ext>
                </a:extLst>
              </a:tr>
              <a:tr h="204025">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0" marR="7020" marT="7020" marB="0" anchor="b"/>
                </a:tc>
                <a:tc gridSpan="2">
                  <a:txBody>
                    <a:bodyPr/>
                    <a:lstStyle/>
                    <a:p>
                      <a:pPr algn="ctr" fontAlgn="b"/>
                      <a:r>
                        <a:rPr lang="en-US" sz="1200" u="none" strike="noStrike" dirty="0">
                          <a:effectLst/>
                        </a:rPr>
                        <a:t>308 Surveys</a:t>
                      </a:r>
                      <a:endParaRPr lang="en-US" sz="1200" b="1"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200" u="none" strike="noStrike">
                          <a:effectLst/>
                        </a:rPr>
                        <a:t>229 Surveys</a:t>
                      </a:r>
                      <a:endParaRPr lang="en-US" sz="1200" b="1"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val="3361727691"/>
                  </a:ext>
                </a:extLst>
              </a:tr>
              <a:tr h="204025">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020" marR="7020" marT="7020" marB="0" anchor="b">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a:effectLst/>
                        </a:rPr>
                        <a:t>n</a:t>
                      </a:r>
                      <a:endParaRPr lang="en-US" sz="1200" b="1" i="0" u="none" strike="noStrike">
                        <a:solidFill>
                          <a:srgbClr val="000000"/>
                        </a:solidFill>
                        <a:effectLst/>
                        <a:latin typeface="Calibri" panose="020F0502020204030204" pitchFamily="34" charset="0"/>
                      </a:endParaRPr>
                    </a:p>
                  </a:txBody>
                  <a:tcPr marL="7020" marR="7020" marT="7020" marB="0" anchor="b">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dirty="0">
                          <a:effectLst/>
                        </a:rPr>
                        <a:t>%</a:t>
                      </a:r>
                      <a:endParaRPr lang="en-US" sz="1200" b="1"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a:effectLst/>
                        </a:rPr>
                        <a:t>n</a:t>
                      </a:r>
                      <a:endParaRPr lang="en-US" sz="1200" b="1"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dirty="0">
                          <a:effectLst/>
                        </a:rPr>
                        <a:t>%</a:t>
                      </a:r>
                      <a:endParaRPr lang="en-US" sz="1200" b="1"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42429692"/>
                  </a:ext>
                </a:extLst>
              </a:tr>
              <a:tr h="204025">
                <a:tc gridSpan="5">
                  <a:txBody>
                    <a:bodyPr/>
                    <a:lstStyle/>
                    <a:p>
                      <a:pPr algn="l" fontAlgn="b"/>
                      <a:r>
                        <a:rPr lang="en-US" sz="1200" b="1" u="none" strike="noStrike" dirty="0">
                          <a:effectLst/>
                        </a:rPr>
                        <a:t>Length of time respondents lived in the neighborhood</a:t>
                      </a:r>
                    </a:p>
                  </a:txBody>
                  <a:tcPr marL="7020" marR="7020" marT="7020"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hMerge="1">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020" marR="7020" marT="7020" marB="0" anchor="b"/>
                </a:tc>
                <a:tc hMerge="1">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020" marR="7020" marT="7020" marB="0" anchor="b"/>
                </a:tc>
                <a:tc hMerge="1">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020" marR="7020" marT="7020" marB="0" anchor="b"/>
                </a:tc>
                <a:tc hMerge="1">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7020" marR="7020" marT="7020" marB="0" anchor="b"/>
                </a:tc>
                <a:extLst>
                  <a:ext uri="{0D108BD9-81ED-4DB2-BD59-A6C34878D82A}">
                    <a16:rowId xmlns:a16="http://schemas.microsoft.com/office/drawing/2014/main" val="3022590269"/>
                  </a:ext>
                </a:extLst>
              </a:tr>
              <a:tr h="204025">
                <a:tc>
                  <a:txBody>
                    <a:bodyPr/>
                    <a:lstStyle/>
                    <a:p>
                      <a:pPr lvl="1" algn="l" fontAlgn="b"/>
                      <a:r>
                        <a:rPr lang="en-US" sz="1200" u="none" strike="noStrike" dirty="0">
                          <a:effectLst/>
                        </a:rPr>
                        <a:t>Less than 1 year</a:t>
                      </a:r>
                      <a:endParaRPr lang="en-US" sz="1200" b="0" i="0" u="none" strike="noStrike" dirty="0">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94655179"/>
                  </a:ext>
                </a:extLst>
              </a:tr>
              <a:tr h="204025">
                <a:tc>
                  <a:txBody>
                    <a:bodyPr/>
                    <a:lstStyle/>
                    <a:p>
                      <a:pPr lvl="1" algn="l" fontAlgn="b"/>
                      <a:r>
                        <a:rPr lang="en-US" sz="1200" u="none" strike="noStrike">
                          <a:effectLst/>
                        </a:rPr>
                        <a:t>1 - 5 years</a:t>
                      </a:r>
                      <a:endParaRPr lang="en-US" sz="1200" b="0" i="0" u="none" strike="noStrike">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66</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21%</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56</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98501699"/>
                  </a:ext>
                </a:extLst>
              </a:tr>
              <a:tr h="204025">
                <a:tc>
                  <a:txBody>
                    <a:bodyPr/>
                    <a:lstStyle/>
                    <a:p>
                      <a:pPr lvl="1" algn="l" fontAlgn="b"/>
                      <a:r>
                        <a:rPr lang="en-US" sz="1200" u="none" strike="noStrike">
                          <a:effectLst/>
                        </a:rPr>
                        <a:t>6 - 10 years</a:t>
                      </a:r>
                      <a:endParaRPr lang="en-US" sz="1200" b="0" i="0" u="none" strike="noStrike">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14%</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48</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115012237"/>
                  </a:ext>
                </a:extLst>
              </a:tr>
              <a:tr h="204025">
                <a:tc>
                  <a:txBody>
                    <a:bodyPr/>
                    <a:lstStyle/>
                    <a:p>
                      <a:pPr lvl="1" algn="l" fontAlgn="b"/>
                      <a:r>
                        <a:rPr lang="en-US" sz="1200" u="none" strike="noStrike">
                          <a:effectLst/>
                        </a:rPr>
                        <a:t>11 - 20 years</a:t>
                      </a:r>
                      <a:endParaRPr lang="en-US" sz="1200" b="0" i="0" u="none" strike="noStrike">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48</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669475411"/>
                  </a:ext>
                </a:extLst>
              </a:tr>
              <a:tr h="204025">
                <a:tc>
                  <a:txBody>
                    <a:bodyPr/>
                    <a:lstStyle/>
                    <a:p>
                      <a:pPr lvl="1" algn="l" fontAlgn="b"/>
                      <a:r>
                        <a:rPr lang="en-US" sz="1200" u="none" strike="noStrike">
                          <a:effectLst/>
                        </a:rPr>
                        <a:t>21 - 30 years</a:t>
                      </a:r>
                      <a:endParaRPr lang="en-US" sz="1200" b="0" i="0" u="none" strike="noStrike">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393501514"/>
                  </a:ext>
                </a:extLst>
              </a:tr>
              <a:tr h="204025">
                <a:tc>
                  <a:txBody>
                    <a:bodyPr/>
                    <a:lstStyle/>
                    <a:p>
                      <a:pPr lvl="1" algn="l" fontAlgn="b"/>
                      <a:r>
                        <a:rPr lang="en-US" sz="1200" u="none" strike="noStrike" dirty="0">
                          <a:effectLst/>
                        </a:rPr>
                        <a:t>More than 30 years</a:t>
                      </a:r>
                      <a:endParaRPr lang="en-US" sz="1200" b="0" i="0" u="none" strike="noStrike" dirty="0">
                        <a:solidFill>
                          <a:srgbClr val="000000"/>
                        </a:solidFill>
                        <a:effectLst/>
                        <a:latin typeface="Calibri" panose="020F0502020204030204" pitchFamily="34" charset="0"/>
                      </a:endParaRPr>
                    </a:p>
                  </a:txBody>
                  <a:tcPr marL="84235" marR="7020" marT="7020" marB="0" anchor="b">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a:effectLst/>
                        </a:rPr>
                        <a:t>99</a:t>
                      </a:r>
                      <a:endParaRPr lang="en-US" sz="1200" b="0" i="0" u="none" strike="noStrike">
                        <a:solidFill>
                          <a:srgbClr val="000000"/>
                        </a:solidFill>
                        <a:effectLst/>
                        <a:latin typeface="Calibri" panose="020F0502020204030204" pitchFamily="34" charset="0"/>
                      </a:endParaRPr>
                    </a:p>
                  </a:txBody>
                  <a:tcPr marL="7020" marR="7020" marT="7020" marB="0" anchor="b">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dirty="0">
                          <a:effectLst/>
                        </a:rPr>
                        <a:t>32%</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2563294"/>
                  </a:ext>
                </a:extLst>
              </a:tr>
              <a:tr h="204025">
                <a:tc gridSpan="5">
                  <a:txBody>
                    <a:bodyPr/>
                    <a:lstStyle/>
                    <a:p>
                      <a:pPr algn="l" fontAlgn="b"/>
                      <a:r>
                        <a:rPr lang="en-US" sz="1200" b="1" u="none" strike="noStrike" dirty="0">
                          <a:effectLst/>
                        </a:rPr>
                        <a:t>Tenure</a:t>
                      </a:r>
                    </a:p>
                  </a:txBody>
                  <a:tcPr marL="7020" marR="7020" marT="7020"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hMerge="1">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0" marR="7020" marT="7020" marB="0" anchor="b"/>
                </a:tc>
                <a:tc hMerge="1">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0" marR="7020" marT="7020" marB="0" anchor="b"/>
                </a:tc>
                <a:tc hMerge="1">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0" marR="7020" marT="7020" marB="0" anchor="b"/>
                </a:tc>
                <a:tc hMerge="1">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020" marR="7020" marT="7020" marB="0" anchor="b"/>
                </a:tc>
                <a:extLst>
                  <a:ext uri="{0D108BD9-81ED-4DB2-BD59-A6C34878D82A}">
                    <a16:rowId xmlns:a16="http://schemas.microsoft.com/office/drawing/2014/main" val="2217444061"/>
                  </a:ext>
                </a:extLst>
              </a:tr>
              <a:tr h="204025">
                <a:tc>
                  <a:txBody>
                    <a:bodyPr/>
                    <a:lstStyle/>
                    <a:p>
                      <a:pPr lvl="1" algn="l" fontAlgn="b"/>
                      <a:r>
                        <a:rPr lang="en-US" sz="1200" u="none" strike="noStrike" dirty="0">
                          <a:effectLst/>
                        </a:rPr>
                        <a:t>Owner</a:t>
                      </a:r>
                      <a:endParaRPr lang="en-US" sz="1200" b="0" i="0" u="none" strike="noStrike" dirty="0">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123</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40%</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109</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fontAlgn="b"/>
                      <a:r>
                        <a:rPr lang="en-US" sz="1200" u="none" strike="noStrike">
                          <a:effectLst/>
                        </a:rPr>
                        <a:t>52%</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433419641"/>
                  </a:ext>
                </a:extLst>
              </a:tr>
              <a:tr h="204025">
                <a:tc>
                  <a:txBody>
                    <a:bodyPr/>
                    <a:lstStyle/>
                    <a:p>
                      <a:pPr lvl="1" algn="l" fontAlgn="b"/>
                      <a:r>
                        <a:rPr lang="en-US" sz="1200" u="none" strike="noStrike" dirty="0">
                          <a:effectLst/>
                        </a:rPr>
                        <a:t>Renter</a:t>
                      </a:r>
                      <a:endParaRPr lang="en-US" sz="1200" b="0" i="0" u="none" strike="noStrike" dirty="0">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170</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56%</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76</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36%</a:t>
                      </a:r>
                      <a:endParaRPr lang="en-US" sz="1200" b="0" i="0" u="none" strike="noStrike">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960243895"/>
                  </a:ext>
                </a:extLst>
              </a:tr>
              <a:tr h="204025">
                <a:tc>
                  <a:txBody>
                    <a:bodyPr/>
                    <a:lstStyle/>
                    <a:p>
                      <a:pPr lvl="1" algn="l" fontAlgn="b"/>
                      <a:r>
                        <a:rPr lang="en-US" sz="1200" u="none" strike="noStrike" dirty="0">
                          <a:effectLst/>
                        </a:rPr>
                        <a:t>Neither</a:t>
                      </a:r>
                      <a:endParaRPr lang="en-US" sz="1200" b="0" i="0" u="none" strike="noStrike" dirty="0">
                        <a:solidFill>
                          <a:srgbClr val="000000"/>
                        </a:solidFill>
                        <a:effectLst/>
                        <a:latin typeface="Calibri" panose="020F0502020204030204" pitchFamily="34" charset="0"/>
                      </a:endParaRPr>
                    </a:p>
                  </a:txBody>
                  <a:tcPr marL="84235" marR="7020" marT="7020" marB="0" anchor="b"/>
                </a:tc>
                <a:tc>
                  <a:txBody>
                    <a:bodyPr/>
                    <a:lstStyle/>
                    <a:p>
                      <a:pPr algn="ctr" fontAlgn="b"/>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7020" marR="7020" marT="7020" marB="0" anchor="b"/>
                </a:tc>
                <a:tc>
                  <a:txBody>
                    <a:bodyPr/>
                    <a:lstStyle/>
                    <a:p>
                      <a:pPr algn="ctr" fontAlgn="b"/>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bg1"/>
                      </a:solidFill>
                      <a:prstDash val="solid"/>
                      <a:round/>
                      <a:headEnd type="none" w="med" len="med"/>
                      <a:tailEnd type="none" w="med" len="med"/>
                    </a:lnR>
                  </a:tcPr>
                </a:tc>
                <a:tc>
                  <a:txBody>
                    <a:bodyPr/>
                    <a:lstStyle/>
                    <a:p>
                      <a:pPr algn="ctr" fontAlgn="b"/>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7020" marR="7020" marT="7020" marB="0" anchor="b">
                    <a:lnL w="12700" cap="flat" cmpd="sng" algn="ctr">
                      <a:solidFill>
                        <a:schemeClr val="bg1"/>
                      </a:solidFill>
                      <a:prstDash val="solid"/>
                      <a:round/>
                      <a:headEnd type="none" w="med" len="med"/>
                      <a:tailEnd type="none" w="med" len="med"/>
                    </a:lnL>
                  </a:tcPr>
                </a:tc>
                <a:tc>
                  <a:txBody>
                    <a:bodyPr/>
                    <a:lstStyle/>
                    <a:p>
                      <a:pPr algn="ct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7020" marR="7020" marT="702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810813495"/>
                  </a:ext>
                </a:extLst>
              </a:tr>
            </a:tbl>
          </a:graphicData>
        </a:graphic>
      </p:graphicFrame>
      <p:graphicFrame>
        <p:nvGraphicFramePr>
          <p:cNvPr id="10" name="Content Placeholder 9">
            <a:extLst>
              <a:ext uri="{FF2B5EF4-FFF2-40B4-BE49-F238E27FC236}">
                <a16:creationId xmlns:a16="http://schemas.microsoft.com/office/drawing/2014/main" id="{A073D0BF-2208-0B91-A412-12355214709C}"/>
              </a:ext>
            </a:extLst>
          </p:cNvPr>
          <p:cNvGraphicFramePr>
            <a:graphicFrameLocks noGrp="1"/>
          </p:cNvGraphicFramePr>
          <p:nvPr>
            <p:ph idx="1"/>
            <p:extLst>
              <p:ext uri="{D42A27DB-BD31-4B8C-83A1-F6EECF244321}">
                <p14:modId xmlns:p14="http://schemas.microsoft.com/office/powerpoint/2010/main" val="3927105068"/>
              </p:ext>
            </p:extLst>
          </p:nvPr>
        </p:nvGraphicFramePr>
        <p:xfrm>
          <a:off x="6515100" y="495300"/>
          <a:ext cx="4803632" cy="5681144"/>
        </p:xfrm>
        <a:graphic>
          <a:graphicData uri="http://schemas.openxmlformats.org/drawingml/2006/table">
            <a:tbl>
              <a:tblPr>
                <a:tableStyleId>{B301B821-A1FF-4177-AEE7-76D212191A09}</a:tableStyleId>
              </a:tblPr>
              <a:tblGrid>
                <a:gridCol w="2893201">
                  <a:extLst>
                    <a:ext uri="{9D8B030D-6E8A-4147-A177-3AD203B41FA5}">
                      <a16:colId xmlns:a16="http://schemas.microsoft.com/office/drawing/2014/main" val="3658218864"/>
                    </a:ext>
                  </a:extLst>
                </a:gridCol>
                <a:gridCol w="454084">
                  <a:extLst>
                    <a:ext uri="{9D8B030D-6E8A-4147-A177-3AD203B41FA5}">
                      <a16:colId xmlns:a16="http://schemas.microsoft.com/office/drawing/2014/main" val="3253978129"/>
                    </a:ext>
                  </a:extLst>
                </a:gridCol>
                <a:gridCol w="485449">
                  <a:extLst>
                    <a:ext uri="{9D8B030D-6E8A-4147-A177-3AD203B41FA5}">
                      <a16:colId xmlns:a16="http://schemas.microsoft.com/office/drawing/2014/main" val="2338751489"/>
                    </a:ext>
                  </a:extLst>
                </a:gridCol>
                <a:gridCol w="485449">
                  <a:extLst>
                    <a:ext uri="{9D8B030D-6E8A-4147-A177-3AD203B41FA5}">
                      <a16:colId xmlns:a16="http://schemas.microsoft.com/office/drawing/2014/main" val="1201894883"/>
                    </a:ext>
                  </a:extLst>
                </a:gridCol>
                <a:gridCol w="485449">
                  <a:extLst>
                    <a:ext uri="{9D8B030D-6E8A-4147-A177-3AD203B41FA5}">
                      <a16:colId xmlns:a16="http://schemas.microsoft.com/office/drawing/2014/main" val="2790047253"/>
                    </a:ext>
                  </a:extLst>
                </a:gridCol>
              </a:tblGrid>
              <a:tr h="202898">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143" marR="6143" marT="6143" marB="0" anchor="b"/>
                </a:tc>
                <a:tc gridSpan="2">
                  <a:txBody>
                    <a:bodyPr/>
                    <a:lstStyle/>
                    <a:p>
                      <a:pPr algn="ctr" fontAlgn="b"/>
                      <a:r>
                        <a:rPr lang="en-US" sz="1200" u="none" strike="noStrike" dirty="0">
                          <a:effectLst/>
                        </a:rPr>
                        <a:t>2016</a:t>
                      </a:r>
                      <a:endParaRPr lang="en-US" sz="1200" b="1" i="0" u="none" strike="noStrike" dirty="0">
                        <a:solidFill>
                          <a:srgbClr val="000000"/>
                        </a:solidFill>
                        <a:effectLst/>
                        <a:latin typeface="Calibri" panose="020F0502020204030204" pitchFamily="34" charset="0"/>
                      </a:endParaRPr>
                    </a:p>
                  </a:txBody>
                  <a:tcPr marL="6143" marR="6143" marT="6143" marB="0" anchor="b">
                    <a:lnR w="12700" cap="flat" cmpd="sng" algn="ctr">
                      <a:solidFill>
                        <a:schemeClr val="accent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200" u="none" strike="noStrike">
                          <a:effectLst/>
                        </a:rPr>
                        <a:t>2023</a:t>
                      </a:r>
                      <a:endParaRPr lang="en-US" sz="1200" b="1"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885312860"/>
                  </a:ext>
                </a:extLst>
              </a:tr>
              <a:tr h="202898">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143" marR="6143" marT="6143" marB="0" anchor="b"/>
                </a:tc>
                <a:tc gridSpan="2">
                  <a:txBody>
                    <a:bodyPr/>
                    <a:lstStyle/>
                    <a:p>
                      <a:pPr algn="ctr" fontAlgn="b"/>
                      <a:r>
                        <a:rPr lang="en-US" sz="1200" u="none" strike="noStrike" dirty="0">
                          <a:effectLst/>
                        </a:rPr>
                        <a:t>308 Surveys</a:t>
                      </a:r>
                      <a:endParaRPr lang="en-US" sz="1200" b="1" i="0" u="none" strike="noStrike" dirty="0">
                        <a:solidFill>
                          <a:srgbClr val="000000"/>
                        </a:solidFill>
                        <a:effectLst/>
                        <a:latin typeface="Calibri" panose="020F0502020204030204" pitchFamily="34" charset="0"/>
                      </a:endParaRPr>
                    </a:p>
                  </a:txBody>
                  <a:tcPr marL="6143" marR="6143" marT="6143" marB="0" anchor="b">
                    <a:lnR w="12700" cap="flat" cmpd="sng" algn="ctr">
                      <a:solidFill>
                        <a:schemeClr val="accent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200" u="none" strike="noStrike">
                          <a:effectLst/>
                        </a:rPr>
                        <a:t>229 Surveys</a:t>
                      </a:r>
                      <a:endParaRPr lang="en-US" sz="1200" b="1"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555134960"/>
                  </a:ext>
                </a:extLst>
              </a:tr>
              <a:tr h="202898">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143" marR="6143" marT="6143" marB="0" anchor="b"/>
                </a:tc>
                <a:tc>
                  <a:txBody>
                    <a:bodyPr/>
                    <a:lstStyle/>
                    <a:p>
                      <a:pPr algn="ctr" fontAlgn="b"/>
                      <a:r>
                        <a:rPr lang="en-US" sz="1200" u="none" strike="noStrike" dirty="0">
                          <a:effectLst/>
                        </a:rPr>
                        <a:t>n</a:t>
                      </a:r>
                      <a:endParaRPr lang="en-US" sz="1200" b="1" i="0" u="none" strike="noStrike" dirty="0">
                        <a:solidFill>
                          <a:srgbClr val="000000"/>
                        </a:solidFill>
                        <a:effectLst/>
                        <a:latin typeface="Calibri" panose="020F0502020204030204" pitchFamily="34" charset="0"/>
                      </a:endParaRPr>
                    </a:p>
                  </a:txBody>
                  <a:tcPr marL="6143" marR="6143" marT="6143" marB="0" anchor="b"/>
                </a:tc>
                <a:tc>
                  <a:txBody>
                    <a:bodyPr/>
                    <a:lstStyle/>
                    <a:p>
                      <a:pPr algn="ctr" fontAlgn="b"/>
                      <a:r>
                        <a:rPr lang="en-US" sz="1200" u="none" strike="noStrike" dirty="0">
                          <a:effectLst/>
                        </a:rPr>
                        <a:t>%</a:t>
                      </a:r>
                      <a:endParaRPr lang="en-US" sz="1200" b="1" i="0" u="none" strike="noStrike" dirty="0">
                        <a:solidFill>
                          <a:srgbClr val="000000"/>
                        </a:solidFill>
                        <a:effectLst/>
                        <a:latin typeface="Calibri" panose="020F0502020204030204" pitchFamily="34" charset="0"/>
                      </a:endParaRPr>
                    </a:p>
                  </a:txBody>
                  <a:tcPr marL="6143" marR="6143" marT="6143" marB="0" anchor="b">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n</a:t>
                      </a:r>
                      <a:endParaRPr lang="en-US" sz="1200" b="1"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a:t>
                      </a:r>
                      <a:endParaRPr lang="en-US" sz="12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47831371"/>
                  </a:ext>
                </a:extLst>
              </a:tr>
              <a:tr h="202898">
                <a:tc gridSpan="5">
                  <a:txBody>
                    <a:bodyPr/>
                    <a:lstStyle/>
                    <a:p>
                      <a:pPr algn="l" fontAlgn="b"/>
                      <a:r>
                        <a:rPr lang="en-US" sz="1200" b="1" u="none" strike="noStrike" dirty="0">
                          <a:effectLst/>
                        </a:rPr>
                        <a:t>Age</a:t>
                      </a:r>
                    </a:p>
                  </a:txBody>
                  <a:tcPr marL="6143" marR="6143" marT="6143" marB="0" anchor="b">
                    <a:solidFill>
                      <a:schemeClr val="accent1">
                        <a:lumMod val="60000"/>
                        <a:lumOff val="40000"/>
                      </a:schemeClr>
                    </a:solidFill>
                  </a:tcPr>
                </a:tc>
                <a:tc hMerge="1">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extLst>
                  <a:ext uri="{0D108BD9-81ED-4DB2-BD59-A6C34878D82A}">
                    <a16:rowId xmlns:a16="http://schemas.microsoft.com/office/drawing/2014/main" val="2607072027"/>
                  </a:ext>
                </a:extLst>
              </a:tr>
              <a:tr h="202898">
                <a:tc>
                  <a:txBody>
                    <a:bodyPr/>
                    <a:lstStyle/>
                    <a:p>
                      <a:pPr lvl="1" algn="l" fontAlgn="b"/>
                      <a:r>
                        <a:rPr lang="en-US" sz="1200" u="none" strike="noStrike" dirty="0">
                          <a:effectLst/>
                        </a:rPr>
                        <a:t>18 to 24</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4103119042"/>
                  </a:ext>
                </a:extLst>
              </a:tr>
              <a:tr h="202898">
                <a:tc>
                  <a:txBody>
                    <a:bodyPr/>
                    <a:lstStyle/>
                    <a:p>
                      <a:pPr lvl="1" algn="l" fontAlgn="b"/>
                      <a:r>
                        <a:rPr lang="en-US" sz="1200" u="none" strike="noStrike" dirty="0">
                          <a:effectLst/>
                        </a:rPr>
                        <a:t>25 to 34</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45</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54</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435851774"/>
                  </a:ext>
                </a:extLst>
              </a:tr>
              <a:tr h="202898">
                <a:tc>
                  <a:txBody>
                    <a:bodyPr/>
                    <a:lstStyle/>
                    <a:p>
                      <a:pPr lvl="1" algn="l" fontAlgn="b"/>
                      <a:r>
                        <a:rPr lang="en-US" sz="1200" u="none" strike="noStrike">
                          <a:effectLst/>
                        </a:rPr>
                        <a:t>35 to 44</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52</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766750289"/>
                  </a:ext>
                </a:extLst>
              </a:tr>
              <a:tr h="202898">
                <a:tc>
                  <a:txBody>
                    <a:bodyPr/>
                    <a:lstStyle/>
                    <a:p>
                      <a:pPr lvl="1" algn="l" fontAlgn="b"/>
                      <a:r>
                        <a:rPr lang="en-US" sz="1200" u="none" strike="noStrike">
                          <a:effectLst/>
                        </a:rPr>
                        <a:t>45 to 54</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51</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37</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902738515"/>
                  </a:ext>
                </a:extLst>
              </a:tr>
              <a:tr h="202898">
                <a:tc>
                  <a:txBody>
                    <a:bodyPr/>
                    <a:lstStyle/>
                    <a:p>
                      <a:pPr lvl="1" algn="l" fontAlgn="b"/>
                      <a:r>
                        <a:rPr lang="en-US" sz="1200" u="none" strike="noStrike">
                          <a:effectLst/>
                        </a:rPr>
                        <a:t>55 to 64</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69</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24%</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391341909"/>
                  </a:ext>
                </a:extLst>
              </a:tr>
              <a:tr h="202898">
                <a:tc>
                  <a:txBody>
                    <a:bodyPr/>
                    <a:lstStyle/>
                    <a:p>
                      <a:pPr lvl="1" algn="l" fontAlgn="b"/>
                      <a:r>
                        <a:rPr lang="en-US" sz="1200" u="none" strike="noStrike" dirty="0">
                          <a:effectLst/>
                        </a:rPr>
                        <a:t>65 or older</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62</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22%</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39</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268331538"/>
                  </a:ext>
                </a:extLst>
              </a:tr>
              <a:tr h="202898">
                <a:tc gridSpan="5">
                  <a:txBody>
                    <a:bodyPr/>
                    <a:lstStyle/>
                    <a:p>
                      <a:pPr algn="l" fontAlgn="b"/>
                      <a:r>
                        <a:rPr lang="en-US" sz="1200" b="1" u="none" strike="noStrike" dirty="0">
                          <a:effectLst/>
                        </a:rPr>
                        <a:t>Gender</a:t>
                      </a:r>
                    </a:p>
                  </a:txBody>
                  <a:tcPr marL="6143" marR="6143" marT="6143" marB="0" anchor="b">
                    <a:solidFill>
                      <a:schemeClr val="accent1">
                        <a:lumMod val="60000"/>
                        <a:lumOff val="40000"/>
                      </a:schemeClr>
                    </a:solidFill>
                  </a:tcPr>
                </a:tc>
                <a:tc hMerge="1">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ctr">
                    <a:solidFill>
                      <a:schemeClr val="accent1">
                        <a:lumMod val="60000"/>
                        <a:lumOff val="40000"/>
                      </a:schemeClr>
                    </a:solidFill>
                  </a:tcPr>
                </a:tc>
                <a:tc hMerge="1">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extLst>
                  <a:ext uri="{0D108BD9-81ED-4DB2-BD59-A6C34878D82A}">
                    <a16:rowId xmlns:a16="http://schemas.microsoft.com/office/drawing/2014/main" val="1159464530"/>
                  </a:ext>
                </a:extLst>
              </a:tr>
              <a:tr h="202898">
                <a:tc>
                  <a:txBody>
                    <a:bodyPr/>
                    <a:lstStyle/>
                    <a:p>
                      <a:pPr lvl="1" algn="l" fontAlgn="b"/>
                      <a:r>
                        <a:rPr lang="en-US" sz="1200" u="none" strike="noStrike">
                          <a:effectLst/>
                        </a:rPr>
                        <a:t>Male</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121</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41%</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82</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984241734"/>
                  </a:ext>
                </a:extLst>
              </a:tr>
              <a:tr h="202898">
                <a:tc>
                  <a:txBody>
                    <a:bodyPr/>
                    <a:lstStyle/>
                    <a:p>
                      <a:pPr lvl="1" algn="l" fontAlgn="b"/>
                      <a:r>
                        <a:rPr lang="en-US" sz="1200" u="none" strike="noStrike">
                          <a:effectLst/>
                        </a:rPr>
                        <a:t>Female</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175</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59%</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132</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61%</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696343189"/>
                  </a:ext>
                </a:extLst>
              </a:tr>
              <a:tr h="202898">
                <a:tc>
                  <a:txBody>
                    <a:bodyPr/>
                    <a:lstStyle/>
                    <a:p>
                      <a:pPr lvl="1" algn="l" fontAlgn="b"/>
                      <a:r>
                        <a:rPr lang="en-US" sz="1200" u="none" strike="noStrike" dirty="0">
                          <a:effectLst/>
                        </a:rPr>
                        <a:t>Other</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456839577"/>
                  </a:ext>
                </a:extLst>
              </a:tr>
              <a:tr h="202898">
                <a:tc gridSpan="5">
                  <a:txBody>
                    <a:bodyPr/>
                    <a:lstStyle/>
                    <a:p>
                      <a:pPr algn="l" fontAlgn="b"/>
                      <a:r>
                        <a:rPr lang="en-US" sz="1200" b="1" u="none" strike="noStrike" dirty="0">
                          <a:effectLst/>
                        </a:rPr>
                        <a:t>Children in Household</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tc hMerge="1">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ctr">
                    <a:solidFill>
                      <a:schemeClr val="accent1">
                        <a:lumMod val="60000"/>
                        <a:lumOff val="40000"/>
                      </a:schemeClr>
                    </a:solidFill>
                  </a:tcPr>
                </a:tc>
                <a:tc hMerge="1">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ctr">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extLst>
                  <a:ext uri="{0D108BD9-81ED-4DB2-BD59-A6C34878D82A}">
                    <a16:rowId xmlns:a16="http://schemas.microsoft.com/office/drawing/2014/main" val="1995329435"/>
                  </a:ext>
                </a:extLst>
              </a:tr>
              <a:tr h="202898">
                <a:tc>
                  <a:txBody>
                    <a:bodyPr/>
                    <a:lstStyle/>
                    <a:p>
                      <a:pPr lvl="1" algn="l" fontAlgn="b"/>
                      <a:r>
                        <a:rPr lang="en-US" sz="1200" u="none" strike="noStrike">
                          <a:effectLst/>
                        </a:rPr>
                        <a:t>No Children</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166</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54%</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52%</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605932881"/>
                  </a:ext>
                </a:extLst>
              </a:tr>
              <a:tr h="202898">
                <a:tc>
                  <a:txBody>
                    <a:bodyPr/>
                    <a:lstStyle/>
                    <a:p>
                      <a:pPr lvl="1" algn="l" fontAlgn="b"/>
                      <a:r>
                        <a:rPr lang="en-US" sz="1200" u="none" strike="noStrike" dirty="0">
                          <a:effectLst/>
                        </a:rPr>
                        <a:t>Children in Household</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142</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46%</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48%</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4105678745"/>
                  </a:ext>
                </a:extLst>
              </a:tr>
              <a:tr h="202898">
                <a:tc gridSpan="5">
                  <a:txBody>
                    <a:bodyPr/>
                    <a:lstStyle/>
                    <a:p>
                      <a:pPr algn="l" fontAlgn="b"/>
                      <a:r>
                        <a:rPr lang="en-US" sz="1200" b="1" u="none" strike="noStrike" dirty="0">
                          <a:effectLst/>
                        </a:rPr>
                        <a:t>Race</a:t>
                      </a:r>
                    </a:p>
                  </a:txBody>
                  <a:tcPr marL="6143" marR="6143" marT="6143" marB="0" anchor="b">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extLst>
                  <a:ext uri="{0D108BD9-81ED-4DB2-BD59-A6C34878D82A}">
                    <a16:rowId xmlns:a16="http://schemas.microsoft.com/office/drawing/2014/main" val="1471840169"/>
                  </a:ext>
                </a:extLst>
              </a:tr>
              <a:tr h="202898">
                <a:tc>
                  <a:txBody>
                    <a:bodyPr/>
                    <a:lstStyle/>
                    <a:p>
                      <a:pPr lvl="1" algn="l" fontAlgn="b"/>
                      <a:r>
                        <a:rPr lang="en-US" sz="1200" u="none" strike="noStrike">
                          <a:effectLst/>
                        </a:rPr>
                        <a:t>Black/African American</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161</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57%</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79</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41%</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190797153"/>
                  </a:ext>
                </a:extLst>
              </a:tr>
              <a:tr h="202898">
                <a:tc>
                  <a:txBody>
                    <a:bodyPr/>
                    <a:lstStyle/>
                    <a:p>
                      <a:pPr lvl="1" algn="l" fontAlgn="b"/>
                      <a:r>
                        <a:rPr lang="en-US" sz="1200" u="none" strike="noStrike">
                          <a:effectLst/>
                        </a:rPr>
                        <a:t>Caucasian/White</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79</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28%</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93</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48%</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676013911"/>
                  </a:ext>
                </a:extLst>
              </a:tr>
              <a:tr h="202898">
                <a:tc>
                  <a:txBody>
                    <a:bodyPr/>
                    <a:lstStyle/>
                    <a:p>
                      <a:pPr lvl="1" algn="l" fontAlgn="b"/>
                      <a:r>
                        <a:rPr lang="en-US" sz="1200" u="none" strike="noStrike" dirty="0">
                          <a:effectLst/>
                        </a:rPr>
                        <a:t>American Indian/Alaska Native</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910093620"/>
                  </a:ext>
                </a:extLst>
              </a:tr>
              <a:tr h="202898">
                <a:tc>
                  <a:txBody>
                    <a:bodyPr/>
                    <a:lstStyle/>
                    <a:p>
                      <a:pPr lvl="1" algn="l" fontAlgn="b"/>
                      <a:r>
                        <a:rPr lang="en-US" sz="1200" u="none" strike="noStrike">
                          <a:effectLst/>
                        </a:rPr>
                        <a:t>Asian</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4207236302"/>
                  </a:ext>
                </a:extLst>
              </a:tr>
              <a:tr h="202898">
                <a:tc>
                  <a:txBody>
                    <a:bodyPr/>
                    <a:lstStyle/>
                    <a:p>
                      <a:pPr lvl="1" algn="l" fontAlgn="b"/>
                      <a:r>
                        <a:rPr lang="en-US" sz="1200" u="none" strike="noStrike">
                          <a:effectLst/>
                        </a:rPr>
                        <a:t>Native Hawaiian</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862358821"/>
                  </a:ext>
                </a:extLst>
              </a:tr>
              <a:tr h="202898">
                <a:tc>
                  <a:txBody>
                    <a:bodyPr/>
                    <a:lstStyle/>
                    <a:p>
                      <a:pPr lvl="1" algn="l" fontAlgn="b"/>
                      <a:r>
                        <a:rPr lang="en-US" sz="1200" u="none" strike="noStrike">
                          <a:effectLst/>
                        </a:rPr>
                        <a:t>Mixed Race</a:t>
                      </a:r>
                      <a:endParaRPr lang="en-US" sz="1200" b="0" i="0" u="none" strike="noStrike">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41</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14%</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714795749"/>
                  </a:ext>
                </a:extLst>
              </a:tr>
              <a:tr h="202898">
                <a:tc>
                  <a:txBody>
                    <a:bodyPr/>
                    <a:lstStyle/>
                    <a:p>
                      <a:pPr lvl="1" algn="l" fontAlgn="b"/>
                      <a:r>
                        <a:rPr lang="en-US" sz="1200" u="none" strike="noStrike" dirty="0">
                          <a:effectLst/>
                        </a:rPr>
                        <a:t>Other</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439431117"/>
                  </a:ext>
                </a:extLst>
              </a:tr>
              <a:tr h="202898">
                <a:tc gridSpan="5">
                  <a:txBody>
                    <a:bodyPr/>
                    <a:lstStyle/>
                    <a:p>
                      <a:pPr algn="l" fontAlgn="b"/>
                      <a:r>
                        <a:rPr lang="en-US" sz="1200" b="1" u="none" strike="noStrike" dirty="0">
                          <a:effectLst/>
                        </a:rPr>
                        <a:t>Hispanic</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tc hMerge="1">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ctr">
                    <a:solidFill>
                      <a:schemeClr val="accent1">
                        <a:lumMod val="60000"/>
                        <a:lumOff val="40000"/>
                      </a:schemeClr>
                    </a:solidFill>
                  </a:tcPr>
                </a:tc>
                <a:tc hMerge="1">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ctr">
                    <a:solidFill>
                      <a:schemeClr val="accent1">
                        <a:lumMod val="60000"/>
                        <a:lumOff val="40000"/>
                      </a:schemeClr>
                    </a:solidFill>
                  </a:tcPr>
                </a:tc>
                <a:tc hMerge="1">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tc hMerge="1">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143" marR="6143" marT="6143" marB="0" anchor="b">
                    <a:solidFill>
                      <a:schemeClr val="accent1">
                        <a:lumMod val="60000"/>
                        <a:lumOff val="40000"/>
                      </a:schemeClr>
                    </a:solidFill>
                  </a:tcPr>
                </a:tc>
                <a:extLst>
                  <a:ext uri="{0D108BD9-81ED-4DB2-BD59-A6C34878D82A}">
                    <a16:rowId xmlns:a16="http://schemas.microsoft.com/office/drawing/2014/main" val="3688167156"/>
                  </a:ext>
                </a:extLst>
              </a:tr>
              <a:tr h="202898">
                <a:tc>
                  <a:txBody>
                    <a:bodyPr/>
                    <a:lstStyle/>
                    <a:p>
                      <a:pPr lvl="1" algn="l" fontAlgn="b"/>
                      <a:r>
                        <a:rPr lang="en-US" sz="1200" u="none" strike="noStrike" dirty="0">
                          <a:effectLst/>
                        </a:rPr>
                        <a:t>Not Hispanic</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255</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89%</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dirty="0">
                          <a:effectLst/>
                        </a:rPr>
                        <a:t>154</a:t>
                      </a:r>
                      <a:endParaRPr lang="en-US" sz="12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dirty="0">
                          <a:effectLst/>
                        </a:rPr>
                        <a:t>77%</a:t>
                      </a:r>
                      <a:endParaRPr lang="en-US" sz="1200" b="0" i="0" u="none" strike="noStrike" dirty="0">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623502968"/>
                  </a:ext>
                </a:extLst>
              </a:tr>
              <a:tr h="202898">
                <a:tc>
                  <a:txBody>
                    <a:bodyPr/>
                    <a:lstStyle/>
                    <a:p>
                      <a:pPr lvl="1" algn="l" fontAlgn="b"/>
                      <a:r>
                        <a:rPr lang="en-US" sz="1200" u="none" strike="noStrike" dirty="0">
                          <a:effectLst/>
                        </a:rPr>
                        <a:t>Hispanic</a:t>
                      </a:r>
                      <a:endParaRPr lang="en-US" sz="1200" b="0" i="0" u="none" strike="noStrike" dirty="0">
                        <a:solidFill>
                          <a:srgbClr val="000000"/>
                        </a:solidFill>
                        <a:effectLst/>
                        <a:latin typeface="Calibri" panose="020F0502020204030204" pitchFamily="34" charset="0"/>
                      </a:endParaRPr>
                    </a:p>
                  </a:txBody>
                  <a:tcPr marL="73715" marR="6143" marT="6143" marB="0" anchor="b"/>
                </a:tc>
                <a:tc>
                  <a:txBody>
                    <a:bodyPr/>
                    <a:lstStyle/>
                    <a:p>
                      <a:pPr algn="ctr" fontAlgn="ctr"/>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6143" marR="6143" marT="6143" marB="0" anchor="ct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6143" marR="6143" marT="6143" marB="0" anchor="ctr">
                    <a:lnR w="12700" cap="flat" cmpd="sng" algn="ctr">
                      <a:solidFill>
                        <a:schemeClr val="accent1"/>
                      </a:solidFill>
                      <a:prstDash val="solid"/>
                      <a:round/>
                      <a:headEnd type="none" w="med" len="med"/>
                      <a:tailEnd type="none" w="med" len="med"/>
                    </a:lnR>
                  </a:tcPr>
                </a:tc>
                <a:tc>
                  <a:txBody>
                    <a:bodyPr/>
                    <a:lstStyle/>
                    <a:p>
                      <a:pPr algn="ctr" fontAlgn="b"/>
                      <a:r>
                        <a:rPr lang="en-US" sz="1200" u="none" strike="noStrike">
                          <a:effectLst/>
                        </a:rPr>
                        <a:t>45</a:t>
                      </a:r>
                      <a:endParaRPr lang="en-US" sz="12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accent1"/>
                      </a:solidFill>
                      <a:prstDash val="solid"/>
                      <a:round/>
                      <a:headEnd type="none" w="med" len="med"/>
                      <a:tailEnd type="none" w="med" len="med"/>
                    </a:lnL>
                  </a:tcPr>
                </a:tc>
                <a:tc>
                  <a:txBody>
                    <a:bodyPr/>
                    <a:lstStyle/>
                    <a:p>
                      <a:pPr algn="ctr" fontAlgn="b"/>
                      <a:r>
                        <a:rPr lang="en-US" sz="1200" u="none" strike="noStrike" dirty="0">
                          <a:effectLst/>
                        </a:rPr>
                        <a:t>23%</a:t>
                      </a:r>
                      <a:endParaRPr lang="en-US" sz="1200" b="0" i="0" u="none" strike="noStrike" dirty="0">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629083857"/>
                  </a:ext>
                </a:extLst>
              </a:tr>
            </a:tbl>
          </a:graphicData>
        </a:graphic>
      </p:graphicFrame>
    </p:spTree>
    <p:extLst>
      <p:ext uri="{BB962C8B-B14F-4D97-AF65-F5344CB8AC3E}">
        <p14:creationId xmlns:p14="http://schemas.microsoft.com/office/powerpoint/2010/main" val="390105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CC0261-3507-45F9-AD17-67E3762B1877}"/>
              </a:ext>
            </a:extLst>
          </p:cNvPr>
          <p:cNvSpPr>
            <a:spLocks noGrp="1"/>
          </p:cNvSpPr>
          <p:nvPr>
            <p:ph type="title"/>
          </p:nvPr>
        </p:nvSpPr>
        <p:spPr>
          <a:xfrm>
            <a:off x="1072530" y="365125"/>
            <a:ext cx="4707382" cy="3089275"/>
          </a:xfrm>
        </p:spPr>
        <p:txBody>
          <a:bodyPr>
            <a:normAutofit/>
          </a:bodyPr>
          <a:lstStyle/>
          <a:p>
            <a:r>
              <a:rPr lang="en-US" sz="5200" dirty="0">
                <a:solidFill>
                  <a:schemeClr val="accent3"/>
                </a:solidFill>
              </a:rPr>
              <a:t>Resident Satisfaction</a:t>
            </a:r>
          </a:p>
        </p:txBody>
      </p:sp>
      <p:sp>
        <p:nvSpPr>
          <p:cNvPr id="8" name="Content Placeholder 7">
            <a:extLst>
              <a:ext uri="{FF2B5EF4-FFF2-40B4-BE49-F238E27FC236}">
                <a16:creationId xmlns:a16="http://schemas.microsoft.com/office/drawing/2014/main" id="{79463C5A-EBCF-449C-AB12-FD368B000220}"/>
              </a:ext>
            </a:extLst>
          </p:cNvPr>
          <p:cNvSpPr>
            <a:spLocks noGrp="1"/>
          </p:cNvSpPr>
          <p:nvPr>
            <p:ph idx="13"/>
          </p:nvPr>
        </p:nvSpPr>
        <p:spPr/>
        <p:txBody>
          <a:bodyPr/>
          <a:lstStyle/>
          <a:p>
            <a:pPr marL="0" indent="0">
              <a:buNone/>
            </a:pPr>
            <a:r>
              <a:rPr lang="en-US" b="1" dirty="0">
                <a:solidFill>
                  <a:schemeClr val="accent3"/>
                </a:solidFill>
              </a:rPr>
              <a:t>Why do we care?</a:t>
            </a:r>
          </a:p>
          <a:p>
            <a:pPr marL="0" indent="0">
              <a:buNone/>
            </a:pPr>
            <a:r>
              <a:rPr lang="en-US" dirty="0"/>
              <a:t>When residents are satisfied with the quality of life in the neighborhood, they are more likely to stay and to be engaged with others, contributing to feelings of safety for all.</a:t>
            </a:r>
          </a:p>
          <a:p>
            <a:pPr marL="0" indent="0">
              <a:buNone/>
            </a:pPr>
            <a:endParaRPr lang="en-US" dirty="0"/>
          </a:p>
        </p:txBody>
      </p:sp>
      <p:sp>
        <p:nvSpPr>
          <p:cNvPr id="12" name="Content Placeholder 11">
            <a:extLst>
              <a:ext uri="{FF2B5EF4-FFF2-40B4-BE49-F238E27FC236}">
                <a16:creationId xmlns:a16="http://schemas.microsoft.com/office/drawing/2014/main" id="{46BB9573-F197-4FD9-AA06-881D0C9505C7}"/>
              </a:ext>
            </a:extLst>
          </p:cNvPr>
          <p:cNvSpPr>
            <a:spLocks noGrp="1"/>
          </p:cNvSpPr>
          <p:nvPr>
            <p:ph idx="14"/>
          </p:nvPr>
        </p:nvSpPr>
        <p:spPr/>
        <p:txBody>
          <a:bodyPr>
            <a:normAutofit/>
          </a:bodyPr>
          <a:lstStyle/>
          <a:p>
            <a:pPr marL="0" indent="0">
              <a:buNone/>
            </a:pPr>
            <a:r>
              <a:rPr lang="en-US" sz="2400" b="1" dirty="0">
                <a:solidFill>
                  <a:schemeClr val="accent3"/>
                </a:solidFill>
              </a:rPr>
              <a:t>Evaluation Question:</a:t>
            </a:r>
          </a:p>
          <a:p>
            <a:pPr marL="0" indent="0">
              <a:buNone/>
            </a:pPr>
            <a:r>
              <a:rPr lang="en-US" sz="2400" dirty="0"/>
              <a:t>To what extent are residents satisfied with the neighborhood?</a:t>
            </a:r>
          </a:p>
        </p:txBody>
      </p:sp>
      <p:pic>
        <p:nvPicPr>
          <p:cNvPr id="9" name="Graphic 8" descr="Thumbs up sign with solid fill">
            <a:extLst>
              <a:ext uri="{FF2B5EF4-FFF2-40B4-BE49-F238E27FC236}">
                <a16:creationId xmlns:a16="http://schemas.microsoft.com/office/drawing/2014/main" id="{A7DBD118-3AA4-473D-A52D-E07E7CEDDC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555" y="1346200"/>
            <a:ext cx="914400" cy="914400"/>
          </a:xfrm>
          <a:prstGeom prst="rect">
            <a:avLst/>
          </a:prstGeom>
        </p:spPr>
      </p:pic>
      <p:sp>
        <p:nvSpPr>
          <p:cNvPr id="2" name="TextBox 1">
            <a:extLst>
              <a:ext uri="{FF2B5EF4-FFF2-40B4-BE49-F238E27FC236}">
                <a16:creationId xmlns:a16="http://schemas.microsoft.com/office/drawing/2014/main" id="{B04A9F95-751A-BA5D-D3E5-2F58A4011CF3}"/>
              </a:ext>
            </a:extLst>
          </p:cNvPr>
          <p:cNvSpPr txBox="1"/>
          <p:nvPr/>
        </p:nvSpPr>
        <p:spPr>
          <a:xfrm>
            <a:off x="6299200" y="783272"/>
            <a:ext cx="5183011" cy="1477328"/>
          </a:xfrm>
          <a:prstGeom prst="rect">
            <a:avLst/>
          </a:prstGeom>
          <a:noFill/>
        </p:spPr>
        <p:txBody>
          <a:bodyPr wrap="square" rtlCol="0">
            <a:spAutoFit/>
          </a:bodyPr>
          <a:lstStyle/>
          <a:p>
            <a:r>
              <a:rPr lang="en-US" sz="1800" b="0" i="1" u="none" strike="noStrike" dirty="0">
                <a:solidFill>
                  <a:srgbClr val="FF6600"/>
                </a:solidFill>
                <a:effectLst/>
                <a:latin typeface="Tahoma" panose="020B0604030504040204" pitchFamily="34" charset="0"/>
              </a:rPr>
              <a:t>“The Coatesville community has many options and is an up-and-coming community.  The people, employment opportunities, and local transit are a plus.”</a:t>
            </a:r>
          </a:p>
          <a:p>
            <a:r>
              <a:rPr lang="en-US" i="1" dirty="0">
                <a:solidFill>
                  <a:srgbClr val="FF6600"/>
                </a:solidFill>
                <a:latin typeface="Tahoma" panose="020B0604030504040204" pitchFamily="34" charset="0"/>
              </a:rPr>
              <a:t>				            - Survey Respondent</a:t>
            </a:r>
            <a:endParaRPr lang="en-US" i="1" dirty="0">
              <a:solidFill>
                <a:srgbClr val="FF6600"/>
              </a:solidFill>
            </a:endParaRPr>
          </a:p>
        </p:txBody>
      </p:sp>
    </p:spTree>
    <p:extLst>
      <p:ext uri="{BB962C8B-B14F-4D97-AF65-F5344CB8AC3E}">
        <p14:creationId xmlns:p14="http://schemas.microsoft.com/office/powerpoint/2010/main" val="126209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4FA7-8FE3-49B3-B6FA-48506DC18051}"/>
              </a:ext>
            </a:extLst>
          </p:cNvPr>
          <p:cNvSpPr>
            <a:spLocks noGrp="1"/>
          </p:cNvSpPr>
          <p:nvPr>
            <p:ph type="title"/>
          </p:nvPr>
        </p:nvSpPr>
        <p:spPr>
          <a:xfrm>
            <a:off x="1072444" y="365125"/>
            <a:ext cx="4707468" cy="3089275"/>
          </a:xfrm>
        </p:spPr>
        <p:txBody>
          <a:bodyPr>
            <a:normAutofit/>
          </a:bodyPr>
          <a:lstStyle/>
          <a:p>
            <a:r>
              <a:rPr lang="en-US" sz="5200" dirty="0">
                <a:solidFill>
                  <a:schemeClr val="accent3"/>
                </a:solidFill>
              </a:rPr>
              <a:t>Resident Satisfaction</a:t>
            </a:r>
          </a:p>
        </p:txBody>
      </p:sp>
      <p:sp>
        <p:nvSpPr>
          <p:cNvPr id="20" name="Content Placeholder 19">
            <a:extLst>
              <a:ext uri="{FF2B5EF4-FFF2-40B4-BE49-F238E27FC236}">
                <a16:creationId xmlns:a16="http://schemas.microsoft.com/office/drawing/2014/main" id="{5FDDC86E-35E3-44BB-9B85-1AA2B8C12914}"/>
              </a:ext>
            </a:extLst>
          </p:cNvPr>
          <p:cNvSpPr>
            <a:spLocks noGrp="1"/>
          </p:cNvSpPr>
          <p:nvPr>
            <p:ph idx="13"/>
          </p:nvPr>
        </p:nvSpPr>
        <p:spPr/>
        <p:txBody>
          <a:bodyPr>
            <a:normAutofit/>
          </a:bodyPr>
          <a:lstStyle/>
          <a:p>
            <a:pPr marL="0" indent="0">
              <a:buNone/>
            </a:pPr>
            <a:r>
              <a:rPr lang="en-US" dirty="0"/>
              <a:t>One sign of resident satisfaction is that residents in the neighborhood would recommend the neighborhood to others as a good place to live.</a:t>
            </a:r>
          </a:p>
        </p:txBody>
      </p:sp>
      <p:pic>
        <p:nvPicPr>
          <p:cNvPr id="25" name="Graphic 24" descr="Thumbs up sign with solid fill">
            <a:extLst>
              <a:ext uri="{FF2B5EF4-FFF2-40B4-BE49-F238E27FC236}">
                <a16:creationId xmlns:a16="http://schemas.microsoft.com/office/drawing/2014/main" id="{BABFA810-4A76-4A26-AE0A-41D9D16760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555" y="1346200"/>
            <a:ext cx="914400" cy="914400"/>
          </a:xfrm>
          <a:prstGeom prst="rect">
            <a:avLst/>
          </a:prstGeom>
        </p:spPr>
      </p:pic>
      <p:graphicFrame>
        <p:nvGraphicFramePr>
          <p:cNvPr id="18" name="Chart 17">
            <a:extLst>
              <a:ext uri="{FF2B5EF4-FFF2-40B4-BE49-F238E27FC236}">
                <a16:creationId xmlns:a16="http://schemas.microsoft.com/office/drawing/2014/main" id="{6216C83B-A741-7909-F5EA-18C6786FC7E8}"/>
              </a:ext>
            </a:extLst>
          </p:cNvPr>
          <p:cNvGraphicFramePr>
            <a:graphicFrameLocks/>
          </p:cNvGraphicFramePr>
          <p:nvPr>
            <p:extLst>
              <p:ext uri="{D42A27DB-BD31-4B8C-83A1-F6EECF244321}">
                <p14:modId xmlns:p14="http://schemas.microsoft.com/office/powerpoint/2010/main" val="1074887728"/>
              </p:ext>
            </p:extLst>
          </p:nvPr>
        </p:nvGraphicFramePr>
        <p:xfrm>
          <a:off x="5657849" y="235131"/>
          <a:ext cx="6534151" cy="30109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8502C941-FCED-49AE-98A3-E70060C038EE}"/>
              </a:ext>
            </a:extLst>
          </p:cNvPr>
          <p:cNvGraphicFramePr>
            <a:graphicFrameLocks/>
          </p:cNvGraphicFramePr>
          <p:nvPr>
            <p:extLst>
              <p:ext uri="{D42A27DB-BD31-4B8C-83A1-F6EECF244321}">
                <p14:modId xmlns:p14="http://schemas.microsoft.com/office/powerpoint/2010/main" val="454007383"/>
              </p:ext>
            </p:extLst>
          </p:nvPr>
        </p:nvGraphicFramePr>
        <p:xfrm>
          <a:off x="6096000" y="3583033"/>
          <a:ext cx="5705477" cy="3009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0332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4FA7-8FE3-49B3-B6FA-48506DC18051}"/>
              </a:ext>
            </a:extLst>
          </p:cNvPr>
          <p:cNvSpPr>
            <a:spLocks noGrp="1"/>
          </p:cNvSpPr>
          <p:nvPr>
            <p:ph type="title"/>
          </p:nvPr>
        </p:nvSpPr>
        <p:spPr>
          <a:xfrm>
            <a:off x="1072444" y="365125"/>
            <a:ext cx="4707468" cy="3089275"/>
          </a:xfrm>
        </p:spPr>
        <p:txBody>
          <a:bodyPr>
            <a:normAutofit/>
          </a:bodyPr>
          <a:lstStyle/>
          <a:p>
            <a:r>
              <a:rPr lang="en-US" sz="5200" dirty="0">
                <a:solidFill>
                  <a:schemeClr val="accent3"/>
                </a:solidFill>
              </a:rPr>
              <a:t>Resident Satisfaction</a:t>
            </a:r>
          </a:p>
        </p:txBody>
      </p:sp>
      <p:sp>
        <p:nvSpPr>
          <p:cNvPr id="20" name="Content Placeholder 19">
            <a:extLst>
              <a:ext uri="{FF2B5EF4-FFF2-40B4-BE49-F238E27FC236}">
                <a16:creationId xmlns:a16="http://schemas.microsoft.com/office/drawing/2014/main" id="{5FDDC86E-35E3-44BB-9B85-1AA2B8C12914}"/>
              </a:ext>
            </a:extLst>
          </p:cNvPr>
          <p:cNvSpPr>
            <a:spLocks noGrp="1"/>
          </p:cNvSpPr>
          <p:nvPr>
            <p:ph idx="13"/>
          </p:nvPr>
        </p:nvSpPr>
        <p:spPr/>
        <p:txBody>
          <a:bodyPr>
            <a:normAutofit/>
          </a:bodyPr>
          <a:lstStyle/>
          <a:p>
            <a:pPr marL="0" indent="0">
              <a:buNone/>
            </a:pPr>
            <a:r>
              <a:rPr lang="en-US" dirty="0"/>
              <a:t>Residents will also report overall they are satisfied living in the community.</a:t>
            </a:r>
          </a:p>
        </p:txBody>
      </p:sp>
      <p:pic>
        <p:nvPicPr>
          <p:cNvPr id="25" name="Graphic 24" descr="Thumbs up sign with solid fill">
            <a:extLst>
              <a:ext uri="{FF2B5EF4-FFF2-40B4-BE49-F238E27FC236}">
                <a16:creationId xmlns:a16="http://schemas.microsoft.com/office/drawing/2014/main" id="{BABFA810-4A76-4A26-AE0A-41D9D16760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555" y="1346200"/>
            <a:ext cx="914400" cy="914400"/>
          </a:xfrm>
          <a:prstGeom prst="rect">
            <a:avLst/>
          </a:prstGeom>
        </p:spPr>
      </p:pic>
      <p:graphicFrame>
        <p:nvGraphicFramePr>
          <p:cNvPr id="6" name="Content Placeholder 5">
            <a:extLst>
              <a:ext uri="{FF2B5EF4-FFF2-40B4-BE49-F238E27FC236}">
                <a16:creationId xmlns:a16="http://schemas.microsoft.com/office/drawing/2014/main" id="{5AF9891B-8AC4-63BC-F0D7-D15EC58F51B6}"/>
              </a:ext>
            </a:extLst>
          </p:cNvPr>
          <p:cNvGraphicFramePr>
            <a:graphicFrameLocks noGrp="1"/>
          </p:cNvGraphicFramePr>
          <p:nvPr>
            <p:ph idx="1"/>
            <p:extLst>
              <p:ext uri="{D42A27DB-BD31-4B8C-83A1-F6EECF244321}">
                <p14:modId xmlns:p14="http://schemas.microsoft.com/office/powerpoint/2010/main" val="3424289102"/>
              </p:ext>
            </p:extLst>
          </p:nvPr>
        </p:nvGraphicFramePr>
        <p:xfrm>
          <a:off x="5831457" y="280662"/>
          <a:ext cx="6360543" cy="30813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8">
            <a:extLst>
              <a:ext uri="{FF2B5EF4-FFF2-40B4-BE49-F238E27FC236}">
                <a16:creationId xmlns:a16="http://schemas.microsoft.com/office/drawing/2014/main" id="{E9BE5DBB-9611-720C-A28C-86B55F0543BC}"/>
              </a:ext>
            </a:extLst>
          </p:cNvPr>
          <p:cNvGraphicFramePr>
            <a:graphicFrameLocks noGrp="1"/>
          </p:cNvGraphicFramePr>
          <p:nvPr>
            <p:ph idx="14"/>
            <p:extLst>
              <p:ext uri="{D42A27DB-BD31-4B8C-83A1-F6EECF244321}">
                <p14:modId xmlns:p14="http://schemas.microsoft.com/office/powerpoint/2010/main" val="4184511976"/>
              </p:ext>
            </p:extLst>
          </p:nvPr>
        </p:nvGraphicFramePr>
        <p:xfrm>
          <a:off x="6102349" y="3522663"/>
          <a:ext cx="5974631" cy="30247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2666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B113-2D9E-4EBD-9299-B47516CF66DE}"/>
              </a:ext>
            </a:extLst>
          </p:cNvPr>
          <p:cNvSpPr>
            <a:spLocks noGrp="1"/>
          </p:cNvSpPr>
          <p:nvPr>
            <p:ph type="title"/>
          </p:nvPr>
        </p:nvSpPr>
        <p:spPr>
          <a:xfrm>
            <a:off x="1529644" y="189779"/>
            <a:ext cx="7627056" cy="3089275"/>
          </a:xfrm>
        </p:spPr>
        <p:txBody>
          <a:bodyPr>
            <a:normAutofit/>
          </a:bodyPr>
          <a:lstStyle/>
          <a:p>
            <a:r>
              <a:rPr lang="en-US" sz="5200" dirty="0">
                <a:solidFill>
                  <a:schemeClr val="accent3"/>
                </a:solidFill>
              </a:rPr>
              <a:t>Resident Satisfaction</a:t>
            </a:r>
          </a:p>
        </p:txBody>
      </p:sp>
      <p:sp>
        <p:nvSpPr>
          <p:cNvPr id="4" name="Content Placeholder 3">
            <a:extLst>
              <a:ext uri="{FF2B5EF4-FFF2-40B4-BE49-F238E27FC236}">
                <a16:creationId xmlns:a16="http://schemas.microsoft.com/office/drawing/2014/main" id="{85DA9FD8-64C5-4C9B-A37E-99AE7D87D045}"/>
              </a:ext>
            </a:extLst>
          </p:cNvPr>
          <p:cNvSpPr>
            <a:spLocks noGrp="1"/>
          </p:cNvSpPr>
          <p:nvPr>
            <p:ph idx="13"/>
          </p:nvPr>
        </p:nvSpPr>
        <p:spPr/>
        <p:txBody>
          <a:bodyPr>
            <a:normAutofit/>
          </a:bodyPr>
          <a:lstStyle/>
          <a:p>
            <a:pPr marL="0" indent="0">
              <a:buNone/>
            </a:pPr>
            <a:r>
              <a:rPr lang="en-US" dirty="0">
                <a:solidFill>
                  <a:schemeClr val="accent2">
                    <a:lumMod val="50000"/>
                  </a:schemeClr>
                </a:solidFill>
              </a:rPr>
              <a:t>There are often many different reasons a resident decides to live in any given community.</a:t>
            </a:r>
          </a:p>
          <a:p>
            <a:pPr marL="0" indent="0">
              <a:buNone/>
            </a:pPr>
            <a:endParaRPr lang="en-US" dirty="0">
              <a:solidFill>
                <a:schemeClr val="accent2">
                  <a:lumMod val="50000"/>
                </a:schemeClr>
              </a:solidFill>
            </a:endParaRPr>
          </a:p>
        </p:txBody>
      </p:sp>
      <p:pic>
        <p:nvPicPr>
          <p:cNvPr id="9" name="Graphic 8" descr="Thumbs up sign with solid fill">
            <a:extLst>
              <a:ext uri="{FF2B5EF4-FFF2-40B4-BE49-F238E27FC236}">
                <a16:creationId xmlns:a16="http://schemas.microsoft.com/office/drawing/2014/main" id="{96A57DA6-A826-4F0F-8B47-FCDF7EDFC5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244" y="1130299"/>
            <a:ext cx="914400" cy="914400"/>
          </a:xfrm>
          <a:prstGeom prst="rect">
            <a:avLst/>
          </a:prstGeom>
        </p:spPr>
      </p:pic>
      <p:graphicFrame>
        <p:nvGraphicFramePr>
          <p:cNvPr id="11" name="Content Placeholder 5">
            <a:extLst>
              <a:ext uri="{FF2B5EF4-FFF2-40B4-BE49-F238E27FC236}">
                <a16:creationId xmlns:a16="http://schemas.microsoft.com/office/drawing/2014/main" id="{58BC49EC-2215-8B40-22D7-3F683351266E}"/>
              </a:ext>
            </a:extLst>
          </p:cNvPr>
          <p:cNvGraphicFramePr>
            <a:graphicFrameLocks noGrp="1"/>
          </p:cNvGraphicFramePr>
          <p:nvPr>
            <p:ph idx="14"/>
            <p:extLst>
              <p:ext uri="{D42A27DB-BD31-4B8C-83A1-F6EECF244321}">
                <p14:modId xmlns:p14="http://schemas.microsoft.com/office/powerpoint/2010/main" val="2136159549"/>
              </p:ext>
            </p:extLst>
          </p:nvPr>
        </p:nvGraphicFramePr>
        <p:xfrm>
          <a:off x="6102350" y="3401895"/>
          <a:ext cx="5827982" cy="32663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504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B113-2D9E-4EBD-9299-B47516CF66DE}"/>
              </a:ext>
            </a:extLst>
          </p:cNvPr>
          <p:cNvSpPr>
            <a:spLocks noGrp="1"/>
          </p:cNvSpPr>
          <p:nvPr>
            <p:ph type="title"/>
          </p:nvPr>
        </p:nvSpPr>
        <p:spPr>
          <a:xfrm>
            <a:off x="1072444" y="365125"/>
            <a:ext cx="4684890" cy="3089275"/>
          </a:xfrm>
        </p:spPr>
        <p:txBody>
          <a:bodyPr>
            <a:normAutofit/>
          </a:bodyPr>
          <a:lstStyle/>
          <a:p>
            <a:r>
              <a:rPr lang="en-US" sz="5200" dirty="0">
                <a:solidFill>
                  <a:schemeClr val="accent3"/>
                </a:solidFill>
              </a:rPr>
              <a:t>Resident Satisfaction</a:t>
            </a:r>
          </a:p>
        </p:txBody>
      </p:sp>
      <p:sp>
        <p:nvSpPr>
          <p:cNvPr id="4" name="Content Placeholder 3">
            <a:extLst>
              <a:ext uri="{FF2B5EF4-FFF2-40B4-BE49-F238E27FC236}">
                <a16:creationId xmlns:a16="http://schemas.microsoft.com/office/drawing/2014/main" id="{85DA9FD8-64C5-4C9B-A37E-99AE7D87D045}"/>
              </a:ext>
            </a:extLst>
          </p:cNvPr>
          <p:cNvSpPr>
            <a:spLocks noGrp="1"/>
          </p:cNvSpPr>
          <p:nvPr>
            <p:ph idx="13"/>
          </p:nvPr>
        </p:nvSpPr>
        <p:spPr/>
        <p:txBody>
          <a:bodyPr>
            <a:normAutofit/>
          </a:bodyPr>
          <a:lstStyle/>
          <a:p>
            <a:pPr marL="0" indent="0">
              <a:buNone/>
            </a:pPr>
            <a:r>
              <a:rPr lang="en-US" dirty="0">
                <a:solidFill>
                  <a:schemeClr val="accent2">
                    <a:lumMod val="50000"/>
                  </a:schemeClr>
                </a:solidFill>
              </a:rPr>
              <a:t>One sign of resident satisfaction is that residents would continue to live in a community if they were given a choice.</a:t>
            </a:r>
          </a:p>
          <a:p>
            <a:pPr marL="0" indent="0">
              <a:buNone/>
            </a:pPr>
            <a:endParaRPr lang="en-US" dirty="0">
              <a:solidFill>
                <a:schemeClr val="accent2">
                  <a:lumMod val="50000"/>
                </a:schemeClr>
              </a:solidFill>
            </a:endParaRPr>
          </a:p>
        </p:txBody>
      </p:sp>
      <p:graphicFrame>
        <p:nvGraphicFramePr>
          <p:cNvPr id="8" name="Content Placeholder 7">
            <a:extLst>
              <a:ext uri="{FF2B5EF4-FFF2-40B4-BE49-F238E27FC236}">
                <a16:creationId xmlns:a16="http://schemas.microsoft.com/office/drawing/2014/main" id="{92DD2A3B-57AC-4375-9D47-5EE2CA92BAFD}"/>
              </a:ext>
            </a:extLst>
          </p:cNvPr>
          <p:cNvGraphicFramePr>
            <a:graphicFrameLocks noGrp="1"/>
          </p:cNvGraphicFramePr>
          <p:nvPr>
            <p:ph idx="14"/>
          </p:nvPr>
        </p:nvGraphicFramePr>
        <p:xfrm>
          <a:off x="7968344" y="3522663"/>
          <a:ext cx="3399744" cy="3008766"/>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phic 8" descr="Thumbs up sign with solid fill">
            <a:extLst>
              <a:ext uri="{FF2B5EF4-FFF2-40B4-BE49-F238E27FC236}">
                <a16:creationId xmlns:a16="http://schemas.microsoft.com/office/drawing/2014/main" id="{96A57DA6-A826-4F0F-8B47-FCDF7EDFC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555" y="1346199"/>
            <a:ext cx="914400" cy="914400"/>
          </a:xfrm>
          <a:prstGeom prst="rect">
            <a:avLst/>
          </a:prstGeom>
        </p:spPr>
      </p:pic>
      <p:sp>
        <p:nvSpPr>
          <p:cNvPr id="13" name="TextBox 1">
            <a:extLst>
              <a:ext uri="{FF2B5EF4-FFF2-40B4-BE49-F238E27FC236}">
                <a16:creationId xmlns:a16="http://schemas.microsoft.com/office/drawing/2014/main" id="{5AE89627-3810-43E4-B9E4-9C14C7F9E264}"/>
              </a:ext>
            </a:extLst>
          </p:cNvPr>
          <p:cNvSpPr txBox="1"/>
          <p:nvPr/>
        </p:nvSpPr>
        <p:spPr>
          <a:xfrm>
            <a:off x="6096000" y="3968368"/>
            <a:ext cx="2647246" cy="21674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800" b="1" dirty="0">
                <a:solidFill>
                  <a:schemeClr val="accent3">
                    <a:lumMod val="75000"/>
                  </a:schemeClr>
                </a:solidFill>
              </a:rPr>
              <a:t>In 2023, </a:t>
            </a:r>
          </a:p>
          <a:p>
            <a:pPr algn="l" rtl="0"/>
            <a:r>
              <a:rPr lang="en-US" sz="1800" b="1" dirty="0">
                <a:solidFill>
                  <a:schemeClr val="accent3">
                    <a:lumMod val="75000"/>
                  </a:schemeClr>
                </a:solidFill>
              </a:rPr>
              <a:t>73% of residents </a:t>
            </a:r>
          </a:p>
          <a:p>
            <a:pPr algn="l" rtl="0"/>
            <a:r>
              <a:rPr lang="en-US" sz="1800" b="1" dirty="0">
                <a:solidFill>
                  <a:schemeClr val="accent3">
                    <a:lumMod val="75000"/>
                  </a:schemeClr>
                </a:solidFill>
              </a:rPr>
              <a:t>would continue </a:t>
            </a:r>
          </a:p>
          <a:p>
            <a:pPr algn="l" rtl="0"/>
            <a:r>
              <a:rPr lang="en-US" sz="1800" b="1" dirty="0">
                <a:solidFill>
                  <a:schemeClr val="accent3">
                    <a:lumMod val="75000"/>
                  </a:schemeClr>
                </a:solidFill>
              </a:rPr>
              <a:t>to live in the </a:t>
            </a:r>
          </a:p>
          <a:p>
            <a:pPr algn="l" rtl="0"/>
            <a:r>
              <a:rPr lang="en-US" sz="1800" b="1" dirty="0">
                <a:solidFill>
                  <a:schemeClr val="accent3">
                    <a:lumMod val="75000"/>
                  </a:schemeClr>
                </a:solidFill>
              </a:rPr>
              <a:t>community </a:t>
            </a:r>
          </a:p>
          <a:p>
            <a:pPr algn="l" rtl="0"/>
            <a:r>
              <a:rPr lang="en-US" sz="1800" b="1" dirty="0">
                <a:solidFill>
                  <a:schemeClr val="accent3">
                    <a:lumMod val="75000"/>
                  </a:schemeClr>
                </a:solidFill>
              </a:rPr>
              <a:t>if they had </a:t>
            </a:r>
          </a:p>
          <a:p>
            <a:pPr algn="l" rtl="0"/>
            <a:r>
              <a:rPr lang="en-US" sz="1800" b="1" dirty="0">
                <a:solidFill>
                  <a:schemeClr val="accent3">
                    <a:lumMod val="75000"/>
                  </a:schemeClr>
                </a:solidFill>
              </a:rPr>
              <a:t>the choice.</a:t>
            </a:r>
          </a:p>
          <a:p>
            <a:endParaRPr lang="en-US" sz="1800" dirty="0">
              <a:solidFill>
                <a:schemeClr val="accent3">
                  <a:lumMod val="75000"/>
                </a:schemeClr>
              </a:solidFill>
            </a:endParaRPr>
          </a:p>
        </p:txBody>
      </p:sp>
      <p:graphicFrame>
        <p:nvGraphicFramePr>
          <p:cNvPr id="7" name="Content Placeholder 7">
            <a:extLst>
              <a:ext uri="{FF2B5EF4-FFF2-40B4-BE49-F238E27FC236}">
                <a16:creationId xmlns:a16="http://schemas.microsoft.com/office/drawing/2014/main" id="{A5D0A40C-4E17-7827-088F-B40B77D3ED4B}"/>
              </a:ext>
            </a:extLst>
          </p:cNvPr>
          <p:cNvGraphicFramePr>
            <a:graphicFrameLocks/>
          </p:cNvGraphicFramePr>
          <p:nvPr>
            <p:extLst>
              <p:ext uri="{D42A27DB-BD31-4B8C-83A1-F6EECF244321}">
                <p14:modId xmlns:p14="http://schemas.microsoft.com/office/powerpoint/2010/main" val="3948236784"/>
              </p:ext>
            </p:extLst>
          </p:nvPr>
        </p:nvGraphicFramePr>
        <p:xfrm>
          <a:off x="7974089" y="319387"/>
          <a:ext cx="3399744" cy="300876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1">
            <a:extLst>
              <a:ext uri="{FF2B5EF4-FFF2-40B4-BE49-F238E27FC236}">
                <a16:creationId xmlns:a16="http://schemas.microsoft.com/office/drawing/2014/main" id="{0EA0A710-0346-F593-1989-0097D0765485}"/>
              </a:ext>
            </a:extLst>
          </p:cNvPr>
          <p:cNvSpPr txBox="1"/>
          <p:nvPr/>
        </p:nvSpPr>
        <p:spPr>
          <a:xfrm>
            <a:off x="6096000" y="808225"/>
            <a:ext cx="2647246" cy="21674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800" b="1" dirty="0">
                <a:solidFill>
                  <a:schemeClr val="accent3">
                    <a:lumMod val="75000"/>
                  </a:schemeClr>
                </a:solidFill>
              </a:rPr>
              <a:t>In 2016, </a:t>
            </a:r>
          </a:p>
          <a:p>
            <a:pPr algn="l" rtl="0"/>
            <a:r>
              <a:rPr lang="en-US" sz="1800" b="1" dirty="0">
                <a:solidFill>
                  <a:schemeClr val="accent3">
                    <a:lumMod val="75000"/>
                  </a:schemeClr>
                </a:solidFill>
              </a:rPr>
              <a:t>65% of residents </a:t>
            </a:r>
          </a:p>
          <a:p>
            <a:pPr algn="l" rtl="0"/>
            <a:r>
              <a:rPr lang="en-US" sz="1800" b="1" dirty="0">
                <a:solidFill>
                  <a:schemeClr val="accent3">
                    <a:lumMod val="75000"/>
                  </a:schemeClr>
                </a:solidFill>
              </a:rPr>
              <a:t>would continue </a:t>
            </a:r>
          </a:p>
          <a:p>
            <a:pPr algn="l" rtl="0"/>
            <a:r>
              <a:rPr lang="en-US" sz="1800" b="1" dirty="0">
                <a:solidFill>
                  <a:schemeClr val="accent3">
                    <a:lumMod val="75000"/>
                  </a:schemeClr>
                </a:solidFill>
              </a:rPr>
              <a:t>to live in the </a:t>
            </a:r>
          </a:p>
          <a:p>
            <a:pPr algn="l" rtl="0"/>
            <a:r>
              <a:rPr lang="en-US" sz="1800" b="1" dirty="0">
                <a:solidFill>
                  <a:schemeClr val="accent3">
                    <a:lumMod val="75000"/>
                  </a:schemeClr>
                </a:solidFill>
              </a:rPr>
              <a:t>community </a:t>
            </a:r>
          </a:p>
          <a:p>
            <a:pPr algn="l" rtl="0"/>
            <a:r>
              <a:rPr lang="en-US" sz="1800" b="1" dirty="0">
                <a:solidFill>
                  <a:schemeClr val="accent3">
                    <a:lumMod val="75000"/>
                  </a:schemeClr>
                </a:solidFill>
              </a:rPr>
              <a:t>if they had </a:t>
            </a:r>
          </a:p>
          <a:p>
            <a:pPr algn="l" rtl="0"/>
            <a:r>
              <a:rPr lang="en-US" sz="1800" b="1" dirty="0">
                <a:solidFill>
                  <a:schemeClr val="accent3">
                    <a:lumMod val="75000"/>
                  </a:schemeClr>
                </a:solidFill>
              </a:rPr>
              <a:t>the choice.</a:t>
            </a:r>
          </a:p>
          <a:p>
            <a:endParaRPr lang="en-US" sz="1800" dirty="0">
              <a:solidFill>
                <a:schemeClr val="accent3">
                  <a:lumMod val="75000"/>
                </a:schemeClr>
              </a:solidFill>
            </a:endParaRPr>
          </a:p>
        </p:txBody>
      </p:sp>
    </p:spTree>
    <p:extLst>
      <p:ext uri="{BB962C8B-B14F-4D97-AF65-F5344CB8AC3E}">
        <p14:creationId xmlns:p14="http://schemas.microsoft.com/office/powerpoint/2010/main" val="2780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CC0261-3507-45F9-AD17-67E3762B1877}"/>
              </a:ext>
            </a:extLst>
          </p:cNvPr>
          <p:cNvSpPr>
            <a:spLocks noGrp="1"/>
          </p:cNvSpPr>
          <p:nvPr>
            <p:ph type="title"/>
          </p:nvPr>
        </p:nvSpPr>
        <p:spPr>
          <a:xfrm>
            <a:off x="1388618" y="55757"/>
            <a:ext cx="4707382" cy="3089275"/>
          </a:xfrm>
        </p:spPr>
        <p:txBody>
          <a:bodyPr>
            <a:normAutofit/>
          </a:bodyPr>
          <a:lstStyle/>
          <a:p>
            <a:r>
              <a:rPr lang="en-US" sz="5200" dirty="0">
                <a:solidFill>
                  <a:schemeClr val="accent4"/>
                </a:solidFill>
              </a:rPr>
              <a:t>Sense of Community</a:t>
            </a:r>
          </a:p>
        </p:txBody>
      </p:sp>
      <p:sp>
        <p:nvSpPr>
          <p:cNvPr id="8" name="Content Placeholder 7">
            <a:extLst>
              <a:ext uri="{FF2B5EF4-FFF2-40B4-BE49-F238E27FC236}">
                <a16:creationId xmlns:a16="http://schemas.microsoft.com/office/drawing/2014/main" id="{79463C5A-EBCF-449C-AB12-FD368B000220}"/>
              </a:ext>
            </a:extLst>
          </p:cNvPr>
          <p:cNvSpPr>
            <a:spLocks noGrp="1"/>
          </p:cNvSpPr>
          <p:nvPr>
            <p:ph idx="13"/>
          </p:nvPr>
        </p:nvSpPr>
        <p:spPr>
          <a:xfrm>
            <a:off x="620889" y="3527778"/>
            <a:ext cx="5159023" cy="3274465"/>
          </a:xfrm>
        </p:spPr>
        <p:txBody>
          <a:bodyPr>
            <a:normAutofit fontScale="85000" lnSpcReduction="10000"/>
          </a:bodyPr>
          <a:lstStyle/>
          <a:p>
            <a:pPr marL="0" indent="0">
              <a:lnSpc>
                <a:spcPct val="110000"/>
              </a:lnSpc>
              <a:buNone/>
            </a:pPr>
            <a:r>
              <a:rPr lang="en-US" b="1" dirty="0">
                <a:solidFill>
                  <a:schemeClr val="accent4"/>
                </a:solidFill>
              </a:rPr>
              <a:t>Why do we care?</a:t>
            </a:r>
          </a:p>
          <a:p>
            <a:pPr marL="0" indent="0">
              <a:lnSpc>
                <a:spcPct val="110000"/>
              </a:lnSpc>
              <a:buNone/>
            </a:pPr>
            <a:r>
              <a:rPr lang="en-US" dirty="0"/>
              <a:t>When residents trust their neighbors to pitch in to help each other and to solve problems, it is more likely the neighborhood will be well-managed.</a:t>
            </a:r>
          </a:p>
          <a:p>
            <a:pPr marL="0" indent="0">
              <a:lnSpc>
                <a:spcPct val="110000"/>
              </a:lnSpc>
              <a:buNone/>
            </a:pPr>
            <a:r>
              <a:rPr lang="en-US" dirty="0"/>
              <a:t>When residents participate in neighborly activities, a sense of ownership builds, many hands make light work, and momentum is created that engages others.</a:t>
            </a:r>
          </a:p>
          <a:p>
            <a:pPr marL="0" indent="0">
              <a:lnSpc>
                <a:spcPct val="110000"/>
              </a:lnSpc>
              <a:buNone/>
            </a:pPr>
            <a:endParaRPr lang="en-US" dirty="0"/>
          </a:p>
        </p:txBody>
      </p:sp>
      <p:sp>
        <p:nvSpPr>
          <p:cNvPr id="12" name="Content Placeholder 11">
            <a:extLst>
              <a:ext uri="{FF2B5EF4-FFF2-40B4-BE49-F238E27FC236}">
                <a16:creationId xmlns:a16="http://schemas.microsoft.com/office/drawing/2014/main" id="{46BB9573-F197-4FD9-AA06-881D0C9505C7}"/>
              </a:ext>
            </a:extLst>
          </p:cNvPr>
          <p:cNvSpPr>
            <a:spLocks noGrp="1"/>
          </p:cNvSpPr>
          <p:nvPr>
            <p:ph idx="14"/>
          </p:nvPr>
        </p:nvSpPr>
        <p:spPr/>
        <p:txBody>
          <a:bodyPr>
            <a:normAutofit/>
          </a:bodyPr>
          <a:lstStyle/>
          <a:p>
            <a:pPr marL="0" indent="0">
              <a:lnSpc>
                <a:spcPct val="100000"/>
              </a:lnSpc>
              <a:buNone/>
            </a:pPr>
            <a:r>
              <a:rPr lang="en-US" sz="2000" b="1" dirty="0">
                <a:solidFill>
                  <a:schemeClr val="accent4"/>
                </a:solidFill>
              </a:rPr>
              <a:t>Evaluation Questions:</a:t>
            </a:r>
          </a:p>
          <a:p>
            <a:pPr marL="0" indent="0">
              <a:lnSpc>
                <a:spcPct val="100000"/>
              </a:lnSpc>
              <a:buNone/>
            </a:pPr>
            <a:r>
              <a:rPr lang="en-US" sz="2000" dirty="0"/>
              <a:t>To what extent do residents feel able and empowered to manage day-to-day issues in the neighborhood?</a:t>
            </a:r>
          </a:p>
          <a:p>
            <a:pPr marL="0" indent="0">
              <a:lnSpc>
                <a:spcPct val="100000"/>
              </a:lnSpc>
              <a:buNone/>
            </a:pPr>
            <a:r>
              <a:rPr lang="en-US" sz="2000" dirty="0"/>
              <a:t>To what extent are residents engaged with each other and participating in neighborly activities?</a:t>
            </a:r>
          </a:p>
          <a:p>
            <a:pPr marL="0" indent="0">
              <a:lnSpc>
                <a:spcPct val="100000"/>
              </a:lnSpc>
              <a:buNone/>
            </a:pPr>
            <a:endParaRPr lang="en-US" sz="2000" dirty="0"/>
          </a:p>
          <a:p>
            <a:pPr marL="0" indent="0">
              <a:lnSpc>
                <a:spcPct val="100000"/>
              </a:lnSpc>
              <a:buNone/>
            </a:pPr>
            <a:endParaRPr lang="en-US" sz="2400" dirty="0">
              <a:solidFill>
                <a:schemeClr val="accent4"/>
              </a:solidFill>
            </a:endParaRPr>
          </a:p>
        </p:txBody>
      </p:sp>
      <p:pic>
        <p:nvPicPr>
          <p:cNvPr id="10" name="Content Placeholder 14" descr="Cheers with solid fill">
            <a:extLst>
              <a:ext uri="{FF2B5EF4-FFF2-40B4-BE49-F238E27FC236}">
                <a16:creationId xmlns:a16="http://schemas.microsoft.com/office/drawing/2014/main" id="{067759FA-AFB7-4358-9C88-4B6E868DB7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379" y="1101832"/>
            <a:ext cx="914400" cy="914400"/>
          </a:xfrm>
          <a:prstGeom prst="rect">
            <a:avLst/>
          </a:prstGeom>
        </p:spPr>
      </p:pic>
      <p:sp>
        <p:nvSpPr>
          <p:cNvPr id="4" name="TextBox 3">
            <a:extLst>
              <a:ext uri="{FF2B5EF4-FFF2-40B4-BE49-F238E27FC236}">
                <a16:creationId xmlns:a16="http://schemas.microsoft.com/office/drawing/2014/main" id="{233FE6CF-F2C5-69FD-2EFB-60A544057AF0}"/>
              </a:ext>
            </a:extLst>
          </p:cNvPr>
          <p:cNvSpPr txBox="1"/>
          <p:nvPr/>
        </p:nvSpPr>
        <p:spPr>
          <a:xfrm>
            <a:off x="6311900" y="746034"/>
            <a:ext cx="5183011" cy="1200329"/>
          </a:xfrm>
          <a:prstGeom prst="rect">
            <a:avLst/>
          </a:prstGeom>
          <a:noFill/>
        </p:spPr>
        <p:txBody>
          <a:bodyPr wrap="square" rtlCol="0">
            <a:spAutoFit/>
          </a:bodyPr>
          <a:lstStyle/>
          <a:p>
            <a:r>
              <a:rPr lang="en-US" sz="1800" b="0" i="1" u="none" strike="noStrike" dirty="0">
                <a:solidFill>
                  <a:srgbClr val="FF6600"/>
                </a:solidFill>
                <a:effectLst/>
                <a:latin typeface="Tahoma" panose="020B0604030504040204" pitchFamily="34" charset="0"/>
              </a:rPr>
              <a:t>“I have lived here all of my life. Family &amp; friends are here. My church and doctor are in this area.</a:t>
            </a:r>
            <a:r>
              <a:rPr lang="en-US" i="1" dirty="0">
                <a:solidFill>
                  <a:srgbClr val="FF6600"/>
                </a:solidFill>
                <a:latin typeface="Tahoma" panose="020B0604030504040204" pitchFamily="34" charset="0"/>
              </a:rPr>
              <a:t>				           </a:t>
            </a:r>
          </a:p>
          <a:p>
            <a:r>
              <a:rPr lang="en-US" i="1" dirty="0">
                <a:solidFill>
                  <a:srgbClr val="FF6600"/>
                </a:solidFill>
                <a:latin typeface="Tahoma" panose="020B0604030504040204" pitchFamily="34" charset="0"/>
              </a:rPr>
              <a:t>						 - Survey Respondent</a:t>
            </a:r>
            <a:endParaRPr lang="en-US" i="1" dirty="0">
              <a:solidFill>
                <a:srgbClr val="FF6600"/>
              </a:solidFill>
            </a:endParaRPr>
          </a:p>
        </p:txBody>
      </p:sp>
    </p:spTree>
    <p:extLst>
      <p:ext uri="{BB962C8B-B14F-4D97-AF65-F5344CB8AC3E}">
        <p14:creationId xmlns:p14="http://schemas.microsoft.com/office/powerpoint/2010/main" val="1539290680"/>
      </p:ext>
    </p:extLst>
  </p:cSld>
  <p:clrMapOvr>
    <a:masterClrMapping/>
  </p:clrMapOvr>
</p:sld>
</file>

<file path=ppt/theme/theme1.xml><?xml version="1.0" encoding="utf-8"?>
<a:theme xmlns:a="http://schemas.openxmlformats.org/drawingml/2006/main" name="Office Theme">
  <a:themeElements>
    <a:clrScheme name="AlysMannConsulting">
      <a:dk1>
        <a:sysClr val="windowText" lastClr="000000"/>
      </a:dk1>
      <a:lt1>
        <a:sysClr val="window" lastClr="FFFFFF"/>
      </a:lt1>
      <a:dk2>
        <a:srgbClr val="44546A"/>
      </a:dk2>
      <a:lt2>
        <a:srgbClr val="E7E6E6"/>
      </a:lt2>
      <a:accent1>
        <a:srgbClr val="F26522"/>
      </a:accent1>
      <a:accent2>
        <a:srgbClr val="6D6E70"/>
      </a:accent2>
      <a:accent3>
        <a:srgbClr val="2166AC"/>
      </a:accent3>
      <a:accent4>
        <a:srgbClr val="1A9850"/>
      </a:accent4>
      <a:accent5>
        <a:srgbClr val="F0EA00"/>
      </a:accent5>
      <a:accent6>
        <a:srgbClr val="7570B3"/>
      </a:accent6>
      <a:hlink>
        <a:srgbClr val="0563C1"/>
      </a:hlink>
      <a:folHlink>
        <a:srgbClr val="954F72"/>
      </a:folHlink>
    </a:clrScheme>
    <a:fontScheme name="OnonPlan">
      <a:majorFont>
        <a:latin typeface="Segoe UI Black"/>
        <a:ea typeface=""/>
        <a:cs typeface=""/>
      </a:majorFont>
      <a:minorFont>
        <a:latin typeface="Sego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7714</TotalTime>
  <Words>3163</Words>
  <Application>Microsoft Office PowerPoint</Application>
  <PresentationFormat>Widescreen</PresentationFormat>
  <Paragraphs>481</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Segoe UI Black</vt:lpstr>
      <vt:lpstr>Segoe UI Semilight</vt:lpstr>
      <vt:lpstr>Tahoma</vt:lpstr>
      <vt:lpstr>Office Theme</vt:lpstr>
      <vt:lpstr>Resident Survey Findings</vt:lpstr>
      <vt:lpstr>Methodology/Introduction</vt:lpstr>
      <vt:lpstr>Survey Demographics</vt:lpstr>
      <vt:lpstr>Resident Satisfaction</vt:lpstr>
      <vt:lpstr>Resident Satisfaction</vt:lpstr>
      <vt:lpstr>Resident Satisfaction</vt:lpstr>
      <vt:lpstr>Resident Satisfaction</vt:lpstr>
      <vt:lpstr>Resident Satisfaction</vt:lpstr>
      <vt:lpstr>Sense of Community</vt:lpstr>
      <vt:lpstr>Sense of Community</vt:lpstr>
      <vt:lpstr>Sense of Community</vt:lpstr>
      <vt:lpstr>Sense of Community</vt:lpstr>
      <vt:lpstr>Sense of Community</vt:lpstr>
      <vt:lpstr>Tenure &amp; Prospective Homebuyers</vt:lpstr>
      <vt:lpstr>Affordability</vt:lpstr>
      <vt:lpstr>Safety</vt:lpstr>
      <vt:lpstr>Safety</vt:lpstr>
      <vt:lpstr>Quality of Life Aspects</vt:lpstr>
      <vt:lpstr>Quality of Life Aspects &amp; Safety</vt:lpstr>
      <vt:lpstr>Quality of Life Aspects &amp; Safety</vt:lpstr>
      <vt:lpstr>Community Change &amp; Confidence </vt:lpstr>
      <vt:lpstr>Community Change &amp; Confidence </vt:lpstr>
      <vt:lpstr>Community Change &amp; Confidence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 Survey Findings</dc:title>
  <dc:creator>Alys Mann</dc:creator>
  <cp:lastModifiedBy>sonia huntzinger</cp:lastModifiedBy>
  <cp:revision>36</cp:revision>
  <dcterms:created xsi:type="dcterms:W3CDTF">2021-08-12T14:35:42Z</dcterms:created>
  <dcterms:modified xsi:type="dcterms:W3CDTF">2023-08-01T20:05:27Z</dcterms:modified>
</cp:coreProperties>
</file>